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9"/>
  </p:notesMasterIdLst>
  <p:handoutMasterIdLst>
    <p:handoutMasterId r:id="rId20"/>
  </p:handoutMasterIdLst>
  <p:sldIdLst>
    <p:sldId id="394" r:id="rId2"/>
    <p:sldId id="460" r:id="rId3"/>
    <p:sldId id="410" r:id="rId4"/>
    <p:sldId id="463" r:id="rId5"/>
    <p:sldId id="418" r:id="rId6"/>
    <p:sldId id="462" r:id="rId7"/>
    <p:sldId id="430" r:id="rId8"/>
    <p:sldId id="443" r:id="rId9"/>
    <p:sldId id="453" r:id="rId10"/>
    <p:sldId id="445" r:id="rId11"/>
    <p:sldId id="461" r:id="rId12"/>
    <p:sldId id="432" r:id="rId13"/>
    <p:sldId id="436" r:id="rId14"/>
    <p:sldId id="437" r:id="rId15"/>
    <p:sldId id="421" r:id="rId16"/>
    <p:sldId id="466" r:id="rId17"/>
    <p:sldId id="397" r:id="rId18"/>
  </p:sldIdLst>
  <p:sldSz cx="9144000" cy="6858000" type="screen4x3"/>
  <p:notesSz cx="6794500" cy="9931400"/>
  <p:custDataLst>
    <p:tags r:id="rId21"/>
  </p:custDataLst>
  <p:defaultTextStyle>
    <a:defPPr>
      <a:defRPr lang="en-US"/>
    </a:defPPr>
    <a:lvl1pPr algn="l" rtl="0" fontAlgn="base">
      <a:spcBef>
        <a:spcPct val="0"/>
      </a:spcBef>
      <a:spcAft>
        <a:spcPct val="0"/>
      </a:spcAft>
      <a:defRPr sz="2400" kern="1200">
        <a:solidFill>
          <a:schemeClr val="tx1"/>
        </a:solidFill>
        <a:latin typeface="Tahoma"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Tahoma"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Tahoma"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Tahoma"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Tahoma" pitchFamily="34" charset="0"/>
        <a:ea typeface="MS PGothic" pitchFamily="34" charset="-128"/>
        <a:cs typeface="+mn-cs"/>
      </a:defRPr>
    </a:lvl5pPr>
    <a:lvl6pPr marL="2286000" algn="l" defTabSz="914400" rtl="0" eaLnBrk="1" latinLnBrk="0" hangingPunct="1">
      <a:defRPr sz="2400" kern="1200">
        <a:solidFill>
          <a:schemeClr val="tx1"/>
        </a:solidFill>
        <a:latin typeface="Tahoma" pitchFamily="34" charset="0"/>
        <a:ea typeface="MS PGothic" pitchFamily="34" charset="-128"/>
        <a:cs typeface="+mn-cs"/>
      </a:defRPr>
    </a:lvl6pPr>
    <a:lvl7pPr marL="2743200" algn="l" defTabSz="914400" rtl="0" eaLnBrk="1" latinLnBrk="0" hangingPunct="1">
      <a:defRPr sz="2400" kern="1200">
        <a:solidFill>
          <a:schemeClr val="tx1"/>
        </a:solidFill>
        <a:latin typeface="Tahoma" pitchFamily="34" charset="0"/>
        <a:ea typeface="MS PGothic" pitchFamily="34" charset="-128"/>
        <a:cs typeface="+mn-cs"/>
      </a:defRPr>
    </a:lvl7pPr>
    <a:lvl8pPr marL="3200400" algn="l" defTabSz="914400" rtl="0" eaLnBrk="1" latinLnBrk="0" hangingPunct="1">
      <a:defRPr sz="2400" kern="1200">
        <a:solidFill>
          <a:schemeClr val="tx1"/>
        </a:solidFill>
        <a:latin typeface="Tahoma" pitchFamily="34" charset="0"/>
        <a:ea typeface="MS PGothic" pitchFamily="34" charset="-128"/>
        <a:cs typeface="+mn-cs"/>
      </a:defRPr>
    </a:lvl8pPr>
    <a:lvl9pPr marL="3657600" algn="l" defTabSz="914400" rtl="0" eaLnBrk="1" latinLnBrk="0" hangingPunct="1">
      <a:defRPr sz="2400" kern="1200">
        <a:solidFill>
          <a:schemeClr val="tx1"/>
        </a:solidFill>
        <a:latin typeface="Tahoma" pitchFamily="34" charset="0"/>
        <a:ea typeface="MS PGothic" pitchFamily="34" charset="-128"/>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oen Hindriks" initials="K.V." lastIdx="85" clrIdx="0"/>
  <p:cmAuthor id="1" name="Junchao Xu - EWI" initials="J. Xu" lastIdx="4"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00"/>
    <a:srgbClr val="A2D1FC"/>
    <a:srgbClr val="CCECFF"/>
    <a:srgbClr val="CCCCFF"/>
    <a:srgbClr val="7BA0C9"/>
    <a:srgbClr val="FFFF99"/>
    <a:srgbClr val="FB00BB"/>
    <a:srgbClr val="007A85"/>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35" autoAdjust="0"/>
    <p:restoredTop sz="73349" autoAdjust="0"/>
  </p:normalViewPr>
  <p:slideViewPr>
    <p:cSldViewPr snapToGrid="0">
      <p:cViewPr>
        <p:scale>
          <a:sx n="64" d="100"/>
          <a:sy n="64" d="100"/>
        </p:scale>
        <p:origin x="-1757" y="58"/>
      </p:cViewPr>
      <p:guideLst>
        <p:guide orient="horz" pos="1296"/>
        <p:guide pos="2901"/>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5" d="100"/>
        <a:sy n="55" d="100"/>
      </p:scale>
      <p:origin x="0" y="0"/>
    </p:cViewPr>
  </p:sorter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auto">
          <a:xfrm>
            <a:off x="0" y="0"/>
            <a:ext cx="294481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Arial" charset="0"/>
              </a:defRPr>
            </a:lvl1pPr>
          </a:lstStyle>
          <a:p>
            <a:pPr>
              <a:defRPr/>
            </a:pPr>
            <a:endParaRPr lang="en-US" altLang="en-US"/>
          </a:p>
        </p:txBody>
      </p:sp>
      <p:sp>
        <p:nvSpPr>
          <p:cNvPr id="111619" name="Rectangle 3"/>
          <p:cNvSpPr>
            <a:spLocks noGrp="1" noChangeArrowheads="1"/>
          </p:cNvSpPr>
          <p:nvPr>
            <p:ph type="dt" sz="quarter" idx="1"/>
          </p:nvPr>
        </p:nvSpPr>
        <p:spPr bwMode="auto">
          <a:xfrm>
            <a:off x="3848100" y="0"/>
            <a:ext cx="294481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Arial" charset="0"/>
              </a:defRPr>
            </a:lvl1pPr>
          </a:lstStyle>
          <a:p>
            <a:pPr>
              <a:defRPr/>
            </a:pPr>
            <a:fld id="{33903135-A052-41C4-A96E-29360B6FF772}" type="datetime1">
              <a:rPr lang="en-US" altLang="en-US"/>
              <a:pPr>
                <a:defRPr/>
              </a:pPr>
              <a:t>08-Jan-14</a:t>
            </a:fld>
            <a:endParaRPr lang="en-US" altLang="en-US"/>
          </a:p>
        </p:txBody>
      </p:sp>
      <p:sp>
        <p:nvSpPr>
          <p:cNvPr id="111620" name="Rectangle 4"/>
          <p:cNvSpPr>
            <a:spLocks noGrp="1" noChangeArrowheads="1"/>
          </p:cNvSpPr>
          <p:nvPr>
            <p:ph type="ftr" sz="quarter" idx="2"/>
          </p:nvPr>
        </p:nvSpPr>
        <p:spPr bwMode="auto">
          <a:xfrm>
            <a:off x="0" y="9432925"/>
            <a:ext cx="2944813"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Arial" charset="0"/>
              </a:defRPr>
            </a:lvl1pPr>
          </a:lstStyle>
          <a:p>
            <a:pPr>
              <a:defRPr/>
            </a:pPr>
            <a:endParaRPr lang="en-US" altLang="en-US"/>
          </a:p>
        </p:txBody>
      </p:sp>
      <p:sp>
        <p:nvSpPr>
          <p:cNvPr id="111621" name="Rectangle 5"/>
          <p:cNvSpPr>
            <a:spLocks noGrp="1" noChangeArrowheads="1"/>
          </p:cNvSpPr>
          <p:nvPr>
            <p:ph type="sldNum" sz="quarter" idx="3"/>
          </p:nvPr>
        </p:nvSpPr>
        <p:spPr bwMode="auto">
          <a:xfrm>
            <a:off x="3848100" y="9432925"/>
            <a:ext cx="2944813"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Arial" charset="0"/>
              </a:defRPr>
            </a:lvl1pPr>
          </a:lstStyle>
          <a:p>
            <a:pPr>
              <a:defRPr/>
            </a:pPr>
            <a:fld id="{8E401A79-EC71-4913-A9FB-8B76C22B3773}" type="slidenum">
              <a:rPr lang="en-US" altLang="en-US"/>
              <a:pPr>
                <a:defRPr/>
              </a:pPr>
              <a:t>‹#›</a:t>
            </a:fld>
            <a:endParaRPr lang="en-US" altLang="en-US"/>
          </a:p>
        </p:txBody>
      </p:sp>
    </p:spTree>
    <p:extLst>
      <p:ext uri="{BB962C8B-B14F-4D97-AF65-F5344CB8AC3E}">
        <p14:creationId xmlns:p14="http://schemas.microsoft.com/office/powerpoint/2010/main" val="118156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4813" cy="4968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charset="0"/>
                <a:cs typeface="Arial" charset="0"/>
              </a:defRPr>
            </a:lvl1pPr>
          </a:lstStyle>
          <a:p>
            <a:pPr>
              <a:defRPr/>
            </a:pPr>
            <a:endParaRPr lang="en-US" altLang="en-US"/>
          </a:p>
        </p:txBody>
      </p:sp>
      <p:sp>
        <p:nvSpPr>
          <p:cNvPr id="4099" name="Rectangle 3"/>
          <p:cNvSpPr>
            <a:spLocks noGrp="1" noChangeArrowheads="1"/>
          </p:cNvSpPr>
          <p:nvPr>
            <p:ph type="dt" idx="1"/>
          </p:nvPr>
        </p:nvSpPr>
        <p:spPr bwMode="auto">
          <a:xfrm>
            <a:off x="3849688" y="0"/>
            <a:ext cx="2944812" cy="4968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charset="0"/>
                <a:cs typeface="Arial" charset="0"/>
              </a:defRPr>
            </a:lvl1pPr>
          </a:lstStyle>
          <a:p>
            <a:pPr>
              <a:defRPr/>
            </a:pPr>
            <a:endParaRPr lang="en-US" altLang="en-US"/>
          </a:p>
        </p:txBody>
      </p:sp>
      <p:sp>
        <p:nvSpPr>
          <p:cNvPr id="39940" name="Rectangle 4"/>
          <p:cNvSpPr>
            <a:spLocks noGrp="1" noRot="1" noChangeAspect="1" noChangeArrowheads="1" noTextEdit="1"/>
          </p:cNvSpPr>
          <p:nvPr>
            <p:ph type="sldImg" idx="2"/>
          </p:nvPr>
        </p:nvSpPr>
        <p:spPr bwMode="auto">
          <a:xfrm>
            <a:off x="914400" y="744538"/>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06463" y="4718050"/>
            <a:ext cx="4981575" cy="44688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9434513"/>
            <a:ext cx="2944813" cy="4968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charset="0"/>
                <a:cs typeface="Arial" charset="0"/>
              </a:defRPr>
            </a:lvl1pPr>
          </a:lstStyle>
          <a:p>
            <a:pPr>
              <a:defRPr/>
            </a:pPr>
            <a:endParaRPr lang="en-US" altLang="en-US"/>
          </a:p>
        </p:txBody>
      </p:sp>
      <p:sp>
        <p:nvSpPr>
          <p:cNvPr id="4103" name="Rectangle 7"/>
          <p:cNvSpPr>
            <a:spLocks noGrp="1" noChangeArrowheads="1"/>
          </p:cNvSpPr>
          <p:nvPr>
            <p:ph type="sldNum" sz="quarter" idx="5"/>
          </p:nvPr>
        </p:nvSpPr>
        <p:spPr bwMode="auto">
          <a:xfrm>
            <a:off x="3849688" y="9434513"/>
            <a:ext cx="2944812" cy="4968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atin typeface="Arial" charset="0"/>
                <a:cs typeface="Arial" charset="0"/>
              </a:defRPr>
            </a:lvl1pPr>
          </a:lstStyle>
          <a:p>
            <a:pPr>
              <a:defRPr/>
            </a:pPr>
            <a:fld id="{871AC164-3F16-4EA8-B03B-072A47F83CB3}" type="slidenum">
              <a:rPr lang="en-US" altLang="en-US"/>
              <a:pPr>
                <a:defRPr/>
              </a:pPr>
              <a:t>‹#›</a:t>
            </a:fld>
            <a:endParaRPr lang="en-US" altLang="en-US"/>
          </a:p>
        </p:txBody>
      </p:sp>
    </p:spTree>
    <p:extLst>
      <p:ext uri="{BB962C8B-B14F-4D97-AF65-F5344CB8AC3E}">
        <p14:creationId xmlns:p14="http://schemas.microsoft.com/office/powerpoint/2010/main" val="36472220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S PGothic" pitchFamily="34" charset="-128"/>
        <a:cs typeface="MS PGothic" pitchFamily="34" charset="-128"/>
      </a:defRPr>
    </a:lvl1pPr>
    <a:lvl2pPr marL="457200" algn="l" rtl="0" eaLnBrk="0" fontAlgn="base" hangingPunct="0">
      <a:spcBef>
        <a:spcPct val="30000"/>
      </a:spcBef>
      <a:spcAft>
        <a:spcPct val="0"/>
      </a:spcAft>
      <a:defRPr sz="1200" kern="1200">
        <a:solidFill>
          <a:schemeClr val="tx1"/>
        </a:solidFill>
        <a:latin typeface="Times" pitchFamily="18"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Times" pitchFamily="18"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Times" pitchFamily="18"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Times" pitchFamily="18" charset="0"/>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dirty="0" smtClean="0"/>
              <a:t># Slide 1.</a:t>
            </a:r>
          </a:p>
          <a:p>
            <a:r>
              <a:rPr lang="en-GB" altLang="en-US" dirty="0" smtClean="0"/>
              <a:t>{</a:t>
            </a:r>
            <a:r>
              <a:rPr lang="en-GB" altLang="en-US" dirty="0" err="1" smtClean="0"/>
              <a:t>behavior|HelloEverybody</a:t>
            </a:r>
            <a:r>
              <a:rPr lang="en-GB" altLang="en-US" dirty="0" smtClean="0"/>
              <a:t>}</a:t>
            </a:r>
          </a:p>
          <a:p>
            <a:r>
              <a:rPr lang="en-GB" altLang="en-US" dirty="0" smtClean="0"/>
              <a:t>Hello everyone! \</a:t>
            </a:r>
            <a:r>
              <a:rPr lang="en-GB" altLang="en-US" dirty="0" err="1" smtClean="0"/>
              <a:t>pau</a:t>
            </a:r>
            <a:r>
              <a:rPr lang="en-GB" altLang="en-US" dirty="0" smtClean="0"/>
              <a:t>=500\ Welcome back!</a:t>
            </a:r>
          </a:p>
          <a:p>
            <a:r>
              <a:rPr lang="en-GB" altLang="en-US" dirty="0" smtClean="0"/>
              <a:t>\</a:t>
            </a:r>
            <a:r>
              <a:rPr lang="en-GB" altLang="en-US" dirty="0" err="1" smtClean="0"/>
              <a:t>pau</a:t>
            </a:r>
            <a:r>
              <a:rPr lang="en-GB" altLang="en-US" dirty="0" smtClean="0"/>
              <a:t>=200\</a:t>
            </a:r>
          </a:p>
          <a:p>
            <a:endParaRPr lang="en-GB" altLang="en-US" dirty="0" smtClean="0"/>
          </a:p>
          <a:p>
            <a:r>
              <a:rPr lang="en-GB" altLang="en-US" dirty="0" smtClean="0"/>
              <a:t>{</a:t>
            </a:r>
            <a:r>
              <a:rPr lang="en-GB" altLang="en-US" dirty="0" err="1" smtClean="0"/>
              <a:t>behavior|LegRandomMove</a:t>
            </a:r>
            <a:r>
              <a:rPr lang="en-GB" altLang="en-US" dirty="0" smtClean="0"/>
              <a:t>}</a:t>
            </a:r>
          </a:p>
          <a:p>
            <a:r>
              <a:rPr lang="en-GB" altLang="en-US" dirty="0" smtClean="0"/>
              <a:t>{</a:t>
            </a:r>
            <a:r>
              <a:rPr lang="en-GB" altLang="en-US" dirty="0" err="1" smtClean="0"/>
              <a:t>behavior|FirstMe</a:t>
            </a:r>
            <a:r>
              <a:rPr lang="en-GB" altLang="en-US" dirty="0" smtClean="0"/>
              <a:t>}</a:t>
            </a:r>
          </a:p>
          <a:p>
            <a:r>
              <a:rPr lang="en-GB" altLang="en-US" dirty="0" smtClean="0"/>
              <a:t>In the first part, I introduced some basic concepts of robots, and sensors.</a:t>
            </a:r>
          </a:p>
          <a:p>
            <a:r>
              <a:rPr lang="en-GB" altLang="en-US" dirty="0" smtClean="0"/>
              <a:t>{</a:t>
            </a:r>
            <a:r>
              <a:rPr lang="en-GB" altLang="en-US" dirty="0" err="1" smtClean="0"/>
              <a:t>behavior|LegRandomMove</a:t>
            </a:r>
            <a:r>
              <a:rPr lang="en-GB" altLang="en-US" dirty="0" smtClean="0"/>
              <a:t>}</a:t>
            </a:r>
          </a:p>
          <a:p>
            <a:r>
              <a:rPr lang="en-GB" altLang="en-US" dirty="0" smtClean="0"/>
              <a:t>Now I will talk about effectors, programming, and applications.</a:t>
            </a:r>
          </a:p>
          <a:p>
            <a:endParaRPr lang="en-GB" altLang="en-US" dirty="0" smtClean="0"/>
          </a:p>
          <a:p>
            <a:endParaRPr lang="en-GB" altLang="en-US" dirty="0" smtClean="0"/>
          </a:p>
          <a:p>
            <a:endParaRPr lang="en-GB" altLang="en-US" smtClean="0"/>
          </a:p>
          <a:p>
            <a:endParaRPr lang="en-GB" altLang="en-US" dirty="0" smtClean="0"/>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pitchFamily="18" charset="0"/>
                <a:ea typeface="MS PGothic" pitchFamily="34" charset="-128"/>
              </a:defRPr>
            </a:lvl1pPr>
            <a:lvl2pPr marL="742950" indent="-285750" eaLnBrk="0" hangingPunct="0">
              <a:spcBef>
                <a:spcPct val="30000"/>
              </a:spcBef>
              <a:defRPr sz="1200">
                <a:solidFill>
                  <a:schemeClr val="tx1"/>
                </a:solidFill>
                <a:latin typeface="Times" pitchFamily="18" charset="0"/>
                <a:ea typeface="MS PGothic" pitchFamily="34" charset="-128"/>
              </a:defRPr>
            </a:lvl2pPr>
            <a:lvl3pPr marL="1143000" indent="-228600" eaLnBrk="0" hangingPunct="0">
              <a:spcBef>
                <a:spcPct val="30000"/>
              </a:spcBef>
              <a:defRPr sz="1200">
                <a:solidFill>
                  <a:schemeClr val="tx1"/>
                </a:solidFill>
                <a:latin typeface="Times" pitchFamily="18" charset="0"/>
                <a:ea typeface="MS PGothic" pitchFamily="34" charset="-128"/>
              </a:defRPr>
            </a:lvl3pPr>
            <a:lvl4pPr marL="1600200" indent="-228600" eaLnBrk="0" hangingPunct="0">
              <a:spcBef>
                <a:spcPct val="30000"/>
              </a:spcBef>
              <a:defRPr sz="1200">
                <a:solidFill>
                  <a:schemeClr val="tx1"/>
                </a:solidFill>
                <a:latin typeface="Times" pitchFamily="18" charset="0"/>
                <a:ea typeface="MS PGothic" pitchFamily="34" charset="-128"/>
              </a:defRPr>
            </a:lvl4pPr>
            <a:lvl5pPr marL="2057400" indent="-228600" eaLnBrk="0" hangingPunct="0">
              <a:spcBef>
                <a:spcPct val="30000"/>
              </a:spcBef>
              <a:defRPr sz="1200">
                <a:solidFill>
                  <a:schemeClr val="tx1"/>
                </a:solidFill>
                <a:latin typeface="Times"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pitchFamily="18" charset="0"/>
                <a:ea typeface="MS PGothic" pitchFamily="34" charset="-128"/>
              </a:defRPr>
            </a:lvl9pPr>
          </a:lstStyle>
          <a:p>
            <a:pPr>
              <a:spcBef>
                <a:spcPct val="0"/>
              </a:spcBef>
            </a:pPr>
            <a:fld id="{A8D7ACE9-E47C-4632-B542-58F009C7638A}" type="slidenum">
              <a:rPr lang="en-US" altLang="en-US" smtClean="0">
                <a:latin typeface="Arial" charset="0"/>
              </a:rPr>
              <a:pPr>
                <a:spcBef>
                  <a:spcPct val="0"/>
                </a:spcBef>
              </a:pPr>
              <a:t>1</a:t>
            </a:fld>
            <a:endParaRPr lang="en-US" altLang="en-US" smtClean="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nl-NL" dirty="0" smtClean="0"/>
              <a:t># Slide 31 - Quiz DOF</a:t>
            </a:r>
          </a:p>
          <a:p>
            <a:r>
              <a:rPr lang="en-US" altLang="nl-NL" dirty="0" smtClean="0"/>
              <a:t>{</a:t>
            </a:r>
            <a:r>
              <a:rPr lang="en-US" altLang="nl-NL" dirty="0" err="1" smtClean="0"/>
              <a:t>behavior|Twinkle</a:t>
            </a:r>
            <a:r>
              <a:rPr lang="en-US" altLang="nl-NL" dirty="0" smtClean="0"/>
              <a:t>}</a:t>
            </a:r>
          </a:p>
          <a:p>
            <a:r>
              <a:rPr lang="en-US" altLang="nl-NL" dirty="0" smtClean="0"/>
              <a:t>{slide}\</a:t>
            </a:r>
            <a:r>
              <a:rPr lang="en-US" altLang="nl-NL" dirty="0" err="1" smtClean="0"/>
              <a:t>pau</a:t>
            </a:r>
            <a:r>
              <a:rPr lang="en-US" altLang="nl-NL" dirty="0" smtClean="0"/>
              <a:t>=1000\</a:t>
            </a:r>
          </a:p>
          <a:p>
            <a:endParaRPr lang="en-US" altLang="nl-NL" dirty="0" smtClean="0"/>
          </a:p>
          <a:p>
            <a:r>
              <a:rPr lang="en-US" altLang="nl-NL" dirty="0" smtClean="0"/>
              <a:t>{</a:t>
            </a:r>
            <a:r>
              <a:rPr lang="en-US" altLang="nl-NL" dirty="0" err="1" smtClean="0"/>
              <a:t>behavior|Motivate</a:t>
            </a:r>
            <a:r>
              <a:rPr lang="en-US" altLang="nl-NL" dirty="0" smtClean="0"/>
              <a:t>}</a:t>
            </a:r>
          </a:p>
          <a:p>
            <a:r>
              <a:rPr lang="en-US" altLang="nl-NL" dirty="0" smtClean="0"/>
              <a:t>Let's see if you now understood this concept.</a:t>
            </a:r>
          </a:p>
          <a:p>
            <a:r>
              <a:rPr lang="en-US" altLang="nl-NL" dirty="0" smtClean="0"/>
              <a:t>{</a:t>
            </a:r>
            <a:r>
              <a:rPr lang="en-US" altLang="nl-NL" dirty="0" err="1" smtClean="0"/>
              <a:t>behavior|PointForward</a:t>
            </a:r>
            <a:r>
              <a:rPr lang="en-US" altLang="nl-NL" dirty="0" smtClean="0"/>
              <a:t>}</a:t>
            </a:r>
          </a:p>
          <a:p>
            <a:r>
              <a:rPr lang="en-US" altLang="nl-NL" dirty="0" smtClean="0"/>
              <a:t>{</a:t>
            </a:r>
            <a:r>
              <a:rPr lang="en-US" altLang="nl-NL" dirty="0" err="1" smtClean="0"/>
              <a:t>behavior|LegRandomMove</a:t>
            </a:r>
            <a:r>
              <a:rPr lang="en-US" altLang="nl-NL" dirty="0" smtClean="0"/>
              <a:t>}</a:t>
            </a:r>
          </a:p>
          <a:p>
            <a:r>
              <a:rPr lang="en-US" altLang="nl-NL" dirty="0" smtClean="0"/>
              <a:t>How many degrees of freedom does my right arm have? Now, look at me carefully.</a:t>
            </a:r>
          </a:p>
          <a:p>
            <a:endParaRPr lang="en-US" altLang="nl-NL" dirty="0" smtClean="0"/>
          </a:p>
          <a:p>
            <a:r>
              <a:rPr lang="en-US" altLang="nl-NL" dirty="0" smtClean="0"/>
              <a:t># Show</a:t>
            </a:r>
          </a:p>
          <a:p>
            <a:r>
              <a:rPr lang="en-US" altLang="nl-NL" dirty="0" smtClean="0"/>
              <a:t>{</a:t>
            </a:r>
            <a:r>
              <a:rPr lang="en-US" altLang="nl-NL" dirty="0" err="1" smtClean="0"/>
              <a:t>behavior|ShowArmJoints</a:t>
            </a:r>
            <a:r>
              <a:rPr lang="en-US" altLang="nl-NL" dirty="0" smtClean="0"/>
              <a:t>}</a:t>
            </a:r>
          </a:p>
          <a:p>
            <a:r>
              <a:rPr lang="en-US" altLang="nl-NL" dirty="0" smtClean="0"/>
              <a:t>\</a:t>
            </a:r>
            <a:r>
              <a:rPr lang="en-US" altLang="nl-NL" dirty="0" err="1" smtClean="0"/>
              <a:t>pau</a:t>
            </a:r>
            <a:r>
              <a:rPr lang="en-US" altLang="nl-NL" dirty="0" smtClean="0"/>
              <a:t>=10000\</a:t>
            </a:r>
          </a:p>
          <a:p>
            <a:r>
              <a:rPr lang="en-US" altLang="nl-NL" dirty="0" smtClean="0"/>
              <a:t>\</a:t>
            </a:r>
            <a:r>
              <a:rPr lang="en-US" altLang="nl-NL" dirty="0" err="1" smtClean="0"/>
              <a:t>pau</a:t>
            </a:r>
            <a:r>
              <a:rPr lang="en-US" altLang="nl-NL" dirty="0" smtClean="0"/>
              <a:t>=10000\</a:t>
            </a:r>
          </a:p>
          <a:p>
            <a:endParaRPr lang="en-US" altLang="nl-NL" dirty="0" smtClean="0"/>
          </a:p>
          <a:p>
            <a:r>
              <a:rPr lang="en-US" altLang="nl-NL" dirty="0" smtClean="0"/>
              <a:t>#</a:t>
            </a:r>
          </a:p>
          <a:p>
            <a:r>
              <a:rPr lang="en-US" altLang="nl-NL" dirty="0" smtClean="0"/>
              <a:t>{</a:t>
            </a:r>
            <a:r>
              <a:rPr lang="en-US" altLang="nl-NL" dirty="0" err="1" smtClean="0"/>
              <a:t>behavior|HandOver</a:t>
            </a:r>
            <a:r>
              <a:rPr lang="en-US" altLang="nl-NL" dirty="0" smtClean="0"/>
              <a:t>}</a:t>
            </a:r>
          </a:p>
          <a:p>
            <a:r>
              <a:rPr lang="en-US" altLang="nl-NL" dirty="0" smtClean="0"/>
              <a:t>{</a:t>
            </a:r>
            <a:r>
              <a:rPr lang="en-US" altLang="nl-NL" dirty="0" err="1" smtClean="0"/>
              <a:t>behavior|LegRandomMove</a:t>
            </a:r>
            <a:r>
              <a:rPr lang="en-US" altLang="nl-NL" dirty="0" smtClean="0"/>
              <a:t>}</a:t>
            </a:r>
          </a:p>
          <a:p>
            <a:r>
              <a:rPr lang="en-US" altLang="nl-NL" dirty="0" smtClean="0"/>
              <a:t>Now, I give you again 15 seconds to answer, so be quick.</a:t>
            </a:r>
          </a:p>
          <a:p>
            <a:endParaRPr lang="en-US" altLang="nl-NL" dirty="0" smtClean="0"/>
          </a:p>
          <a:p>
            <a:r>
              <a:rPr lang="en-US" altLang="nl-NL" dirty="0" smtClean="0"/>
              <a:t>{</a:t>
            </a:r>
            <a:r>
              <a:rPr lang="en-US" altLang="nl-NL" dirty="0" err="1" smtClean="0"/>
              <a:t>behavior|LookAround</a:t>
            </a:r>
            <a:r>
              <a:rPr lang="en-US" altLang="nl-NL" dirty="0" smtClean="0"/>
              <a:t>}</a:t>
            </a:r>
          </a:p>
          <a:p>
            <a:r>
              <a:rPr lang="en-US" altLang="nl-NL" dirty="0" smtClean="0"/>
              <a:t>{</a:t>
            </a:r>
            <a:r>
              <a:rPr lang="en-US" altLang="nl-NL" dirty="0" err="1" smtClean="0"/>
              <a:t>behavior|LegRandomMove</a:t>
            </a:r>
            <a:r>
              <a:rPr lang="en-US" altLang="nl-NL" dirty="0" smtClean="0"/>
              <a:t>}</a:t>
            </a:r>
          </a:p>
          <a:p>
            <a:endParaRPr lang="en-US" altLang="nl-NL" dirty="0" smtClean="0"/>
          </a:p>
          <a:p>
            <a:r>
              <a:rPr lang="en-US" altLang="nl-NL" dirty="0" smtClean="0"/>
              <a:t># Start timer</a:t>
            </a:r>
          </a:p>
          <a:p>
            <a:r>
              <a:rPr lang="en-US" altLang="nl-NL" dirty="0" smtClean="0"/>
              <a:t>{slide}</a:t>
            </a:r>
          </a:p>
          <a:p>
            <a:r>
              <a:rPr lang="en-US" altLang="nl-NL" dirty="0" smtClean="0"/>
              <a:t># Wait for 15 seconds.</a:t>
            </a:r>
          </a:p>
          <a:p>
            <a:r>
              <a:rPr lang="en-US" altLang="nl-NL" dirty="0" smtClean="0"/>
              <a:t>\</a:t>
            </a:r>
            <a:r>
              <a:rPr lang="en-US" altLang="nl-NL" dirty="0" err="1" smtClean="0"/>
              <a:t>pau</a:t>
            </a:r>
            <a:r>
              <a:rPr lang="en-US" altLang="nl-NL" dirty="0" smtClean="0"/>
              <a:t>=10000\</a:t>
            </a:r>
          </a:p>
          <a:p>
            <a:r>
              <a:rPr lang="en-US" altLang="nl-NL" dirty="0" smtClean="0"/>
              <a:t>\</a:t>
            </a:r>
            <a:r>
              <a:rPr lang="en-US" altLang="nl-NL" dirty="0" err="1" smtClean="0"/>
              <a:t>pau</a:t>
            </a:r>
            <a:r>
              <a:rPr lang="en-US" altLang="nl-NL" dirty="0" smtClean="0"/>
              <a:t>=5000\</a:t>
            </a:r>
          </a:p>
          <a:p>
            <a:endParaRPr lang="en-US" altLang="nl-NL" dirty="0" smtClean="0"/>
          </a:p>
          <a:p>
            <a:r>
              <a:rPr lang="en-US" altLang="nl-NL" dirty="0" smtClean="0"/>
              <a:t># Get results.</a:t>
            </a:r>
          </a:p>
          <a:p>
            <a:r>
              <a:rPr lang="en-US" altLang="nl-NL" dirty="0" smtClean="0"/>
              <a:t>{slide}</a:t>
            </a:r>
          </a:p>
          <a:p>
            <a:r>
              <a:rPr lang="en-US" altLang="nl-NL" dirty="0" smtClean="0"/>
              <a:t>\</a:t>
            </a:r>
            <a:r>
              <a:rPr lang="en-US" altLang="nl-NL" dirty="0" err="1" smtClean="0"/>
              <a:t>pau</a:t>
            </a:r>
            <a:r>
              <a:rPr lang="en-US" altLang="nl-NL" dirty="0" smtClean="0"/>
              <a:t>=2000\</a:t>
            </a:r>
          </a:p>
          <a:p>
            <a:endParaRPr lang="en-US" altLang="nl-NL" dirty="0" smtClean="0"/>
          </a:p>
          <a:p>
            <a:r>
              <a:rPr lang="en-US" altLang="nl-NL" dirty="0" smtClean="0"/>
              <a:t># </a:t>
            </a:r>
            <a:r>
              <a:rPr lang="en-US" altLang="nl-NL" dirty="0" err="1" smtClean="0"/>
              <a:t>Hackfix</a:t>
            </a:r>
            <a:r>
              <a:rPr lang="en-US" altLang="nl-NL" dirty="0" smtClean="0"/>
              <a:t> to trigger the </a:t>
            </a:r>
            <a:r>
              <a:rPr lang="en-US" altLang="nl-NL" dirty="0" err="1" smtClean="0"/>
              <a:t>turningpoint</a:t>
            </a:r>
            <a:r>
              <a:rPr lang="en-US" altLang="nl-NL" dirty="0" smtClean="0"/>
              <a:t> choice command.</a:t>
            </a:r>
          </a:p>
          <a:p>
            <a:r>
              <a:rPr lang="en-US" altLang="nl-NL" dirty="0" smtClean="0"/>
              <a:t>{</a:t>
            </a:r>
            <a:r>
              <a:rPr lang="en-US" altLang="nl-NL" dirty="0" err="1" smtClean="0"/>
              <a:t>behavior|LegRandomMove</a:t>
            </a:r>
            <a:r>
              <a:rPr lang="en-US" altLang="nl-NL" dirty="0" smtClean="0"/>
              <a:t>}</a:t>
            </a:r>
          </a:p>
          <a:p>
            <a:r>
              <a:rPr lang="en-US" altLang="nl-NL" dirty="0" smtClean="0"/>
              <a:t>Hum, let's see.</a:t>
            </a:r>
          </a:p>
          <a:p>
            <a:r>
              <a:rPr lang="en-US" altLang="nl-NL" dirty="0" smtClean="0"/>
              <a:t>{</a:t>
            </a:r>
            <a:r>
              <a:rPr lang="en-US" altLang="nl-NL" dirty="0" err="1" smtClean="0"/>
              <a:t>turningpoint</a:t>
            </a:r>
            <a:r>
              <a:rPr lang="en-US" altLang="nl-NL" dirty="0" smtClean="0"/>
              <a:t> choice | This is not true. | Yes, very good! | Not exactly. | Not exactly. | Well it seems there is no conclusive answer. I do admit, it is a difficult subject. }</a:t>
            </a:r>
          </a:p>
          <a:p>
            <a:endParaRPr lang="en-US" altLang="nl-NL" dirty="0" smtClean="0"/>
          </a:p>
          <a:p>
            <a:r>
              <a:rPr lang="en-US" altLang="nl-NL" dirty="0" smtClean="0"/>
              <a:t># Show correct answer.</a:t>
            </a:r>
          </a:p>
          <a:p>
            <a:r>
              <a:rPr lang="en-US" altLang="nl-NL" dirty="0" smtClean="0"/>
              <a:t>{slide}</a:t>
            </a:r>
          </a:p>
          <a:p>
            <a:r>
              <a:rPr lang="en-US" altLang="nl-NL" dirty="0" smtClean="0"/>
              <a:t>\</a:t>
            </a:r>
            <a:r>
              <a:rPr lang="en-US" altLang="nl-NL" dirty="0" err="1" smtClean="0"/>
              <a:t>pau</a:t>
            </a:r>
            <a:r>
              <a:rPr lang="en-US" altLang="nl-NL" dirty="0" smtClean="0"/>
              <a:t>=500\</a:t>
            </a:r>
          </a:p>
          <a:p>
            <a:endParaRPr lang="en-US" altLang="nl-NL" dirty="0" smtClean="0"/>
          </a:p>
          <a:p>
            <a:r>
              <a:rPr lang="en-US" altLang="nl-NL" dirty="0" smtClean="0"/>
              <a:t>{</a:t>
            </a:r>
            <a:r>
              <a:rPr lang="en-US" altLang="nl-NL" dirty="0" err="1" smtClean="0"/>
              <a:t>behavior|Spread</a:t>
            </a:r>
            <a:r>
              <a:rPr lang="en-US" altLang="nl-NL" dirty="0" smtClean="0"/>
              <a:t>}</a:t>
            </a:r>
          </a:p>
          <a:p>
            <a:r>
              <a:rPr lang="en-US" altLang="nl-NL" dirty="0" smtClean="0"/>
              <a:t>The correct answer was B.</a:t>
            </a:r>
          </a:p>
          <a:p>
            <a:endParaRPr lang="en-US" altLang="nl-NL" dirty="0" smtClean="0"/>
          </a:p>
          <a:p>
            <a:endParaRPr lang="en-US" altLang="nl-NL" dirty="0" smtClean="0"/>
          </a:p>
          <a:p>
            <a:endParaRPr lang="en-US" altLang="nl-NL" dirty="0" smtClean="0"/>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pitchFamily="18" charset="0"/>
                <a:ea typeface="MS PGothic" pitchFamily="34" charset="-128"/>
              </a:defRPr>
            </a:lvl1pPr>
            <a:lvl2pPr marL="742950" indent="-285750" eaLnBrk="0" hangingPunct="0">
              <a:spcBef>
                <a:spcPct val="30000"/>
              </a:spcBef>
              <a:defRPr sz="1200">
                <a:solidFill>
                  <a:schemeClr val="tx1"/>
                </a:solidFill>
                <a:latin typeface="Times" pitchFamily="18" charset="0"/>
                <a:ea typeface="MS PGothic" pitchFamily="34" charset="-128"/>
              </a:defRPr>
            </a:lvl2pPr>
            <a:lvl3pPr marL="1143000" indent="-228600" eaLnBrk="0" hangingPunct="0">
              <a:spcBef>
                <a:spcPct val="30000"/>
              </a:spcBef>
              <a:defRPr sz="1200">
                <a:solidFill>
                  <a:schemeClr val="tx1"/>
                </a:solidFill>
                <a:latin typeface="Times" pitchFamily="18" charset="0"/>
                <a:ea typeface="MS PGothic" pitchFamily="34" charset="-128"/>
              </a:defRPr>
            </a:lvl3pPr>
            <a:lvl4pPr marL="1600200" indent="-228600" eaLnBrk="0" hangingPunct="0">
              <a:spcBef>
                <a:spcPct val="30000"/>
              </a:spcBef>
              <a:defRPr sz="1200">
                <a:solidFill>
                  <a:schemeClr val="tx1"/>
                </a:solidFill>
                <a:latin typeface="Times" pitchFamily="18" charset="0"/>
                <a:ea typeface="MS PGothic" pitchFamily="34" charset="-128"/>
              </a:defRPr>
            </a:lvl4pPr>
            <a:lvl5pPr marL="2057400" indent="-228600" eaLnBrk="0" hangingPunct="0">
              <a:spcBef>
                <a:spcPct val="30000"/>
              </a:spcBef>
              <a:defRPr sz="1200">
                <a:solidFill>
                  <a:schemeClr val="tx1"/>
                </a:solidFill>
                <a:latin typeface="Times"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pitchFamily="18" charset="0"/>
                <a:ea typeface="MS PGothic" pitchFamily="34" charset="-128"/>
              </a:defRPr>
            </a:lvl9pPr>
          </a:lstStyle>
          <a:p>
            <a:pPr>
              <a:spcBef>
                <a:spcPct val="0"/>
              </a:spcBef>
            </a:pPr>
            <a:fld id="{891BDD66-E8A8-4123-A33D-0F6805B0ECE7}" type="slidenum">
              <a:rPr lang="en-US" altLang="en-US" smtClean="0">
                <a:latin typeface="Arial" charset="0"/>
              </a:rPr>
              <a:pPr>
                <a:spcBef>
                  <a:spcPct val="0"/>
                </a:spcBef>
              </a:pPr>
              <a:t>10</a:t>
            </a:fld>
            <a:endParaRPr lang="en-US" altLang="en-US" smtClean="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32 DOF answer</a:t>
            </a:r>
          </a:p>
          <a:p>
            <a:r>
              <a:rPr lang="en-US" dirty="0" smtClean="0"/>
              <a:t>{slide}</a:t>
            </a:r>
          </a:p>
          <a:p>
            <a:r>
              <a:rPr lang="en-US" dirty="0" smtClean="0"/>
              <a:t>\</a:t>
            </a:r>
            <a:r>
              <a:rPr lang="en-US" dirty="0" err="1" smtClean="0"/>
              <a:t>pau</a:t>
            </a:r>
            <a:r>
              <a:rPr lang="en-US" dirty="0" smtClean="0"/>
              <a:t>=500\</a:t>
            </a:r>
          </a:p>
          <a:p>
            <a:endParaRPr lang="en-US" dirty="0" smtClean="0"/>
          </a:p>
          <a:p>
            <a:r>
              <a:rPr lang="en-US" dirty="0" smtClean="0"/>
              <a:t># better words?</a:t>
            </a:r>
          </a:p>
          <a:p>
            <a:r>
              <a:rPr lang="en-US" dirty="0" smtClean="0"/>
              <a:t>{</a:t>
            </a:r>
            <a:r>
              <a:rPr lang="en-US" dirty="0" err="1" smtClean="0"/>
              <a:t>behavior|LegRandomMove</a:t>
            </a:r>
            <a:r>
              <a:rPr lang="en-US" dirty="0" smtClean="0"/>
              <a:t>}</a:t>
            </a:r>
          </a:p>
          <a:p>
            <a:r>
              <a:rPr lang="en-US" dirty="0" smtClean="0"/>
              <a:t>{</a:t>
            </a:r>
            <a:r>
              <a:rPr lang="en-US" dirty="0" err="1" smtClean="0"/>
              <a:t>behavior|ShowArmJointsOneByOne</a:t>
            </a:r>
            <a:r>
              <a:rPr lang="en-US" dirty="0" smtClean="0"/>
              <a:t>}</a:t>
            </a:r>
          </a:p>
          <a:p>
            <a:r>
              <a:rPr lang="en-US" dirty="0" smtClean="0"/>
              <a:t>Since my shoulder, can pitch, and, roll. </a:t>
            </a:r>
          </a:p>
          <a:p>
            <a:r>
              <a:rPr lang="en-US" dirty="0" smtClean="0"/>
              <a:t>\</a:t>
            </a:r>
            <a:r>
              <a:rPr lang="en-US" dirty="0" err="1" smtClean="0"/>
              <a:t>pau</a:t>
            </a:r>
            <a:r>
              <a:rPr lang="en-US" dirty="0" smtClean="0"/>
              <a:t>=400\</a:t>
            </a:r>
          </a:p>
          <a:p>
            <a:r>
              <a:rPr lang="en-US" dirty="0" smtClean="0"/>
              <a:t>my elbow, can roll, </a:t>
            </a:r>
          </a:p>
          <a:p>
            <a:r>
              <a:rPr lang="en-US" dirty="0" smtClean="0"/>
              <a:t>\</a:t>
            </a:r>
            <a:r>
              <a:rPr lang="en-US" dirty="0" err="1" smtClean="0"/>
              <a:t>pau</a:t>
            </a:r>
            <a:r>
              <a:rPr lang="en-US" dirty="0" smtClean="0"/>
              <a:t>=300\</a:t>
            </a:r>
          </a:p>
          <a:p>
            <a:r>
              <a:rPr lang="en-US" dirty="0" smtClean="0"/>
              <a:t>and yaw. </a:t>
            </a:r>
          </a:p>
          <a:p>
            <a:r>
              <a:rPr lang="en-US" dirty="0" smtClean="0"/>
              <a:t>\</a:t>
            </a:r>
            <a:r>
              <a:rPr lang="en-US" dirty="0" err="1" smtClean="0"/>
              <a:t>pau</a:t>
            </a:r>
            <a:r>
              <a:rPr lang="en-US" dirty="0" smtClean="0"/>
              <a:t>=700\</a:t>
            </a:r>
          </a:p>
          <a:p>
            <a:r>
              <a:rPr lang="en-US" dirty="0" smtClean="0"/>
              <a:t>{</a:t>
            </a:r>
            <a:r>
              <a:rPr lang="en-US" dirty="0" err="1" smtClean="0"/>
              <a:t>behavior|LegRandomMove</a:t>
            </a:r>
            <a:r>
              <a:rPr lang="en-US" dirty="0" smtClean="0"/>
              <a:t>}</a:t>
            </a:r>
          </a:p>
          <a:p>
            <a:r>
              <a:rPr lang="en-US" dirty="0" smtClean="0"/>
              <a:t>my wrist, can only yaw. </a:t>
            </a:r>
          </a:p>
          <a:p>
            <a:r>
              <a:rPr lang="en-US" dirty="0" smtClean="0"/>
              <a:t>\</a:t>
            </a:r>
            <a:r>
              <a:rPr lang="en-US" dirty="0" err="1" smtClean="0"/>
              <a:t>pau</a:t>
            </a:r>
            <a:r>
              <a:rPr lang="en-US" dirty="0" smtClean="0"/>
              <a:t>=2000\</a:t>
            </a:r>
          </a:p>
          <a:p>
            <a:r>
              <a:rPr lang="en-US" dirty="0" smtClean="0"/>
              <a:t>and I have told you my fingers only have one degree.</a:t>
            </a:r>
          </a:p>
          <a:p>
            <a:r>
              <a:rPr lang="en-US" dirty="0" smtClean="0"/>
              <a:t>\</a:t>
            </a:r>
            <a:r>
              <a:rPr lang="en-US" dirty="0" err="1" smtClean="0"/>
              <a:t>pau</a:t>
            </a:r>
            <a:r>
              <a:rPr lang="en-US" dirty="0" smtClean="0"/>
              <a:t>=2000\</a:t>
            </a:r>
          </a:p>
          <a:p>
            <a:r>
              <a:rPr lang="en-US" dirty="0" smtClean="0"/>
              <a:t>{</a:t>
            </a:r>
            <a:r>
              <a:rPr lang="en-US" dirty="0" err="1" smtClean="0"/>
              <a:t>behavior|LegRandomMove</a:t>
            </a:r>
            <a:r>
              <a:rPr lang="en-US" dirty="0" smtClean="0"/>
              <a:t>}</a:t>
            </a:r>
          </a:p>
          <a:p>
            <a:r>
              <a:rPr lang="en-US" dirty="0" smtClean="0"/>
              <a:t>{</a:t>
            </a:r>
            <a:r>
              <a:rPr lang="en-US" dirty="0" err="1" smtClean="0"/>
              <a:t>behavior|State</a:t>
            </a:r>
            <a:r>
              <a:rPr lang="en-US" dirty="0" smtClean="0"/>
              <a:t>}</a:t>
            </a:r>
          </a:p>
          <a:p>
            <a:r>
              <a:rPr lang="en-US" dirty="0" smtClean="0"/>
              <a:t>This gives it a total of 6 degrees of freedom.</a:t>
            </a:r>
          </a:p>
          <a:p>
            <a:r>
              <a:rPr lang="en-US" dirty="0" smtClean="0"/>
              <a:t>\</a:t>
            </a:r>
            <a:r>
              <a:rPr lang="en-US" dirty="0" err="1" smtClean="0"/>
              <a:t>pau</a:t>
            </a:r>
            <a:r>
              <a:rPr lang="en-US" dirty="0" smtClean="0"/>
              <a:t>=500\</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11</a:t>
            </a:fld>
            <a:endParaRPr lang="en-US" altLang="en-US"/>
          </a:p>
        </p:txBody>
      </p:sp>
    </p:spTree>
    <p:extLst>
      <p:ext uri="{BB962C8B-B14F-4D97-AF65-F5344CB8AC3E}">
        <p14:creationId xmlns:p14="http://schemas.microsoft.com/office/powerpoint/2010/main" val="3614922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Slide 33 Programming</a:t>
            </a:r>
          </a:p>
          <a:p>
            <a:r>
              <a:rPr lang="en-US" dirty="0" smtClean="0"/>
              <a:t>{</a:t>
            </a:r>
            <a:r>
              <a:rPr lang="en-US" dirty="0" err="1" smtClean="0"/>
              <a:t>behavior|Twinkle</a:t>
            </a:r>
            <a:r>
              <a:rPr lang="en-US" dirty="0" smtClean="0"/>
              <a:t>}</a:t>
            </a:r>
          </a:p>
          <a:p>
            <a:r>
              <a:rPr lang="en-US" dirty="0" smtClean="0"/>
              <a:t>{slide}\</a:t>
            </a:r>
            <a:r>
              <a:rPr lang="en-US" dirty="0" err="1" smtClean="0"/>
              <a:t>pau</a:t>
            </a:r>
            <a:r>
              <a:rPr lang="en-US" dirty="0" smtClean="0"/>
              <a:t>=1000\</a:t>
            </a:r>
          </a:p>
          <a:p>
            <a:endParaRPr lang="en-US" dirty="0" smtClean="0"/>
          </a:p>
          <a:p>
            <a:r>
              <a:rPr lang="en-US" dirty="0" smtClean="0"/>
              <a:t>{</a:t>
            </a:r>
            <a:r>
              <a:rPr lang="en-US" dirty="0" err="1" smtClean="0"/>
              <a:t>behavior|Clap</a:t>
            </a:r>
            <a:r>
              <a:rPr lang="en-US" dirty="0" smtClean="0"/>
              <a:t>}</a:t>
            </a:r>
          </a:p>
          <a:p>
            <a:r>
              <a:rPr lang="en-US" dirty="0" smtClean="0"/>
              <a:t>{</a:t>
            </a:r>
            <a:r>
              <a:rPr lang="en-US" dirty="0" err="1" smtClean="0"/>
              <a:t>behavior|LegRandomMove</a:t>
            </a:r>
            <a:r>
              <a:rPr lang="en-US" dirty="0" smtClean="0"/>
              <a:t>}</a:t>
            </a:r>
          </a:p>
          <a:p>
            <a:r>
              <a:rPr lang="en-US" dirty="0" smtClean="0"/>
              <a:t>Now we have seen what I can do, with my sensors and effectors, </a:t>
            </a:r>
          </a:p>
          <a:p>
            <a:r>
              <a:rPr lang="en-US" dirty="0" smtClean="0"/>
              <a:t>{</a:t>
            </a:r>
            <a:r>
              <a:rPr lang="en-US" dirty="0" err="1" smtClean="0"/>
              <a:t>behavior|Me</a:t>
            </a:r>
            <a:r>
              <a:rPr lang="en-US" dirty="0" smtClean="0"/>
              <a:t>}</a:t>
            </a:r>
          </a:p>
          <a:p>
            <a:r>
              <a:rPr lang="en-US" dirty="0" smtClean="0"/>
              <a:t>let me give you a brief introduction to how you can program me.</a:t>
            </a:r>
          </a:p>
          <a:p>
            <a:r>
              <a:rPr lang="en-US" dirty="0" smtClean="0"/>
              <a:t>{</a:t>
            </a:r>
            <a:r>
              <a:rPr lang="en-US" dirty="0" err="1" smtClean="0"/>
              <a:t>behavior|SpreadBoth</a:t>
            </a:r>
            <a:r>
              <a:rPr lang="en-US" dirty="0" smtClean="0"/>
              <a:t>}</a:t>
            </a:r>
          </a:p>
          <a:p>
            <a:r>
              <a:rPr lang="en-US" dirty="0" smtClean="0"/>
              <a:t>Choregraphe is an excellent graph-flow based programming tool shipped with me. </a:t>
            </a:r>
          </a:p>
          <a:p>
            <a:r>
              <a:rPr lang="en-US" dirty="0" smtClean="0"/>
              <a:t>{</a:t>
            </a:r>
            <a:r>
              <a:rPr lang="en-US" dirty="0" err="1" smtClean="0"/>
              <a:t>behavior|FromAToB</a:t>
            </a:r>
            <a:r>
              <a:rPr lang="en-US" dirty="0" smtClean="0"/>
              <a:t>}</a:t>
            </a:r>
          </a:p>
          <a:p>
            <a:r>
              <a:rPr lang="en-US" dirty="0" smtClean="0"/>
              <a:t>{</a:t>
            </a:r>
            <a:r>
              <a:rPr lang="en-US" dirty="0" err="1" smtClean="0"/>
              <a:t>behavior|LegRandomMove</a:t>
            </a:r>
            <a:r>
              <a:rPr lang="en-US" dirty="0" smtClean="0"/>
              <a:t>}</a:t>
            </a:r>
          </a:p>
          <a:p>
            <a:r>
              <a:rPr lang="en-US" dirty="0" smtClean="0"/>
              <a:t>You can drag boxes from libraries, and connect them to create your projects, as you can see on the right of the slide.</a:t>
            </a:r>
          </a:p>
          <a:p>
            <a:r>
              <a:rPr lang="en-US" dirty="0" smtClean="0"/>
              <a:t>{</a:t>
            </a:r>
            <a:r>
              <a:rPr lang="en-US" dirty="0" err="1" smtClean="0"/>
              <a:t>behavior|Propose</a:t>
            </a:r>
            <a:r>
              <a:rPr lang="en-US" dirty="0" smtClean="0"/>
              <a:t>}</a:t>
            </a:r>
          </a:p>
          <a:p>
            <a:r>
              <a:rPr lang="en-US" dirty="0" smtClean="0"/>
              <a:t>{</a:t>
            </a:r>
            <a:r>
              <a:rPr lang="en-US" dirty="0" err="1" smtClean="0"/>
              <a:t>behavior|LegRandomMove</a:t>
            </a:r>
            <a:r>
              <a:rPr lang="en-US" dirty="0" smtClean="0"/>
              <a:t>}</a:t>
            </a:r>
          </a:p>
          <a:p>
            <a:r>
              <a:rPr lang="en-US" dirty="0" smtClean="0"/>
              <a:t>This type of programming is also called visual programming.</a:t>
            </a:r>
          </a:p>
          <a:p>
            <a:r>
              <a:rPr lang="en-US" dirty="0" smtClean="0"/>
              <a:t>{</a:t>
            </a:r>
            <a:r>
              <a:rPr lang="en-US" dirty="0" err="1" smtClean="0"/>
              <a:t>behavior|OneTheOther</a:t>
            </a:r>
            <a:r>
              <a:rPr lang="en-US" dirty="0" smtClean="0"/>
              <a:t>}</a:t>
            </a:r>
          </a:p>
          <a:p>
            <a:r>
              <a:rPr lang="en-US" dirty="0" smtClean="0"/>
              <a:t>{</a:t>
            </a:r>
            <a:r>
              <a:rPr lang="en-US" dirty="0" err="1" smtClean="0"/>
              <a:t>behavior|LegRandomMove</a:t>
            </a:r>
            <a:r>
              <a:rPr lang="en-US" dirty="0" smtClean="0"/>
              <a:t>}</a:t>
            </a:r>
          </a:p>
          <a:p>
            <a:r>
              <a:rPr lang="en-US" dirty="0" smtClean="0"/>
              <a:t>Sometimes, you may need to change the code behind the boxes, or create your own boxes.</a:t>
            </a:r>
          </a:p>
          <a:p>
            <a:r>
              <a:rPr lang="en-US" dirty="0" smtClean="0"/>
              <a:t>{</a:t>
            </a:r>
            <a:r>
              <a:rPr lang="en-US" dirty="0" err="1" smtClean="0"/>
              <a:t>behavior|HandOver</a:t>
            </a:r>
            <a:r>
              <a:rPr lang="en-US" dirty="0" smtClean="0"/>
              <a:t>}</a:t>
            </a:r>
          </a:p>
          <a:p>
            <a:r>
              <a:rPr lang="en-US" dirty="0" smtClean="0"/>
              <a:t>{</a:t>
            </a:r>
            <a:r>
              <a:rPr lang="en-US" dirty="0" err="1" smtClean="0"/>
              <a:t>behavior|LegRandomMove</a:t>
            </a:r>
            <a:r>
              <a:rPr lang="en-US" dirty="0" smtClean="0"/>
              <a:t>}</a:t>
            </a:r>
          </a:p>
          <a:p>
            <a:r>
              <a:rPr lang="en-US" dirty="0" smtClean="0"/>
              <a:t>You can use Python to code these boxes. Projects can be executed on a computer, and on the robot.</a:t>
            </a:r>
          </a:p>
          <a:p>
            <a:r>
              <a:rPr lang="en-US" dirty="0" smtClean="0"/>
              <a:t>{</a:t>
            </a:r>
            <a:r>
              <a:rPr lang="en-US" dirty="0" err="1" smtClean="0"/>
              <a:t>behavior|PointRight</a:t>
            </a:r>
            <a:r>
              <a:rPr lang="en-US" dirty="0" smtClean="0"/>
              <a:t>}</a:t>
            </a:r>
          </a:p>
          <a:p>
            <a:r>
              <a:rPr lang="en-US" dirty="0" smtClean="0"/>
              <a:t>Sometimes, actions you create might cause me to fall down. </a:t>
            </a:r>
          </a:p>
          <a:p>
            <a:r>
              <a:rPr lang="en-US" dirty="0" smtClean="0"/>
              <a:t>{</a:t>
            </a:r>
            <a:r>
              <a:rPr lang="en-US" dirty="0" err="1" smtClean="0"/>
              <a:t>behavior|LegRandomMove</a:t>
            </a:r>
            <a:r>
              <a:rPr lang="en-US" dirty="0" smtClean="0"/>
              <a:t>}</a:t>
            </a:r>
          </a:p>
          <a:p>
            <a:r>
              <a:rPr lang="en-US" dirty="0" smtClean="0"/>
              <a:t>It is therefore very useful that, there are also simulators available for a try-out.</a:t>
            </a:r>
          </a:p>
          <a:p>
            <a:endParaRPr lang="en-US" dirty="0" smtClean="0"/>
          </a:p>
          <a:p>
            <a:r>
              <a:rPr lang="en-US" dirty="0" smtClean="0"/>
              <a:t>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12</a:t>
            </a:fld>
            <a:endParaRPr lang="en-US" altLang="en-US"/>
          </a:p>
        </p:txBody>
      </p:sp>
    </p:spTree>
    <p:extLst>
      <p:ext uri="{BB962C8B-B14F-4D97-AF65-F5344CB8AC3E}">
        <p14:creationId xmlns:p14="http://schemas.microsoft.com/office/powerpoint/2010/main" val="953833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 Slide 34 </a:t>
            </a:r>
          </a:p>
          <a:p>
            <a:r>
              <a:rPr lang="en-US" altLang="en-US" dirty="0" smtClean="0"/>
              <a:t>{</a:t>
            </a:r>
            <a:r>
              <a:rPr lang="en-US" altLang="en-US" dirty="0" err="1" smtClean="0"/>
              <a:t>behavior|Twinkle</a:t>
            </a:r>
            <a:r>
              <a:rPr lang="en-US" altLang="en-US" dirty="0" smtClean="0"/>
              <a:t>}</a:t>
            </a:r>
          </a:p>
          <a:p>
            <a:r>
              <a:rPr lang="en-US" altLang="en-US" dirty="0" smtClean="0"/>
              <a:t>{slide}\</a:t>
            </a:r>
            <a:r>
              <a:rPr lang="en-US" altLang="en-US" dirty="0" err="1" smtClean="0"/>
              <a:t>pau</a:t>
            </a:r>
            <a:r>
              <a:rPr lang="en-US" altLang="en-US" dirty="0" smtClean="0"/>
              <a:t>=1000\</a:t>
            </a:r>
          </a:p>
          <a:p>
            <a:endParaRPr lang="en-US" altLang="en-US" dirty="0" smtClean="0"/>
          </a:p>
          <a:p>
            <a:r>
              <a:rPr lang="en-US" altLang="en-US" dirty="0" smtClean="0"/>
              <a:t>{</a:t>
            </a:r>
            <a:r>
              <a:rPr lang="en-US" altLang="en-US" dirty="0" err="1" smtClean="0"/>
              <a:t>behavior|PushAsideBoth</a:t>
            </a:r>
            <a:r>
              <a:rPr lang="en-US" altLang="en-US" dirty="0" smtClean="0"/>
              <a:t>}</a:t>
            </a:r>
          </a:p>
          <a:p>
            <a:r>
              <a:rPr lang="en-US" altLang="en-US" dirty="0" smtClean="0"/>
              <a:t>{</a:t>
            </a:r>
            <a:r>
              <a:rPr lang="en-US" altLang="en-US" dirty="0" err="1" smtClean="0"/>
              <a:t>behavior|LegRandomMove</a:t>
            </a:r>
            <a:r>
              <a:rPr lang="en-US" altLang="en-US" dirty="0" smtClean="0"/>
              <a:t>}</a:t>
            </a:r>
          </a:p>
          <a:p>
            <a:r>
              <a:rPr lang="en-US" altLang="en-US" dirty="0" smtClean="0"/>
              <a:t>A-P-I's to the A L modules provided with Nao Qi framework, are available for customized applications.</a:t>
            </a:r>
          </a:p>
          <a:p>
            <a:endParaRPr lang="en-US" altLang="en-US" dirty="0" smtClean="0"/>
          </a:p>
          <a:p>
            <a:r>
              <a:rPr lang="en-US" altLang="en-US" dirty="0" smtClean="0"/>
              <a:t>{</a:t>
            </a:r>
            <a:r>
              <a:rPr lang="en-US" altLang="en-US" dirty="0" err="1" smtClean="0"/>
              <a:t>behavior|State</a:t>
            </a:r>
            <a:r>
              <a:rPr lang="en-US" altLang="en-US" dirty="0" smtClean="0"/>
              <a:t>}</a:t>
            </a:r>
          </a:p>
          <a:p>
            <a:r>
              <a:rPr lang="en-US" altLang="en-US" dirty="0" smtClean="0"/>
              <a:t>This slide shows an example of text to speech module.</a:t>
            </a:r>
          </a:p>
          <a:p>
            <a:endParaRPr lang="en-US" altLang="en-US" dirty="0" smtClean="0"/>
          </a:p>
          <a:p>
            <a:r>
              <a:rPr lang="en-US" altLang="en-US" dirty="0" smtClean="0"/>
              <a:t>{</a:t>
            </a:r>
            <a:r>
              <a:rPr lang="en-US" altLang="en-US" dirty="0" err="1" smtClean="0"/>
              <a:t>behavior|HandOver</a:t>
            </a:r>
            <a:r>
              <a:rPr lang="en-US" altLang="en-US" dirty="0" smtClean="0"/>
              <a:t>}</a:t>
            </a:r>
          </a:p>
          <a:p>
            <a:r>
              <a:rPr lang="en-US" altLang="en-US" dirty="0" smtClean="0"/>
              <a:t>{</a:t>
            </a:r>
            <a:r>
              <a:rPr lang="en-US" altLang="en-US" dirty="0" err="1" smtClean="0"/>
              <a:t>behavior|LegRandomMove</a:t>
            </a:r>
            <a:r>
              <a:rPr lang="en-US" altLang="en-US" dirty="0" smtClean="0"/>
              <a:t>}</a:t>
            </a:r>
          </a:p>
          <a:p>
            <a:r>
              <a:rPr lang="en-US" altLang="en-US" dirty="0" smtClean="0"/>
              <a:t>You can also use various programming languages, including c plus </a:t>
            </a:r>
            <a:r>
              <a:rPr lang="en-US" altLang="en-US" dirty="0" err="1" smtClean="0"/>
              <a:t>plus</a:t>
            </a:r>
            <a:r>
              <a:rPr lang="en-US" altLang="en-US" dirty="0" smtClean="0"/>
              <a:t>, java,</a:t>
            </a:r>
          </a:p>
          <a:p>
            <a:endParaRPr lang="en-US" altLang="en-US" dirty="0" smtClean="0"/>
          </a:p>
          <a:p>
            <a:endParaRPr lang="en-US" altLang="en-US" dirty="0" smtClean="0"/>
          </a:p>
          <a:p>
            <a:endParaRPr lang="en-US" altLang="en-US" dirty="0" smtClean="0"/>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pitchFamily="18" charset="0"/>
                <a:ea typeface="MS PGothic" pitchFamily="34" charset="-128"/>
              </a:defRPr>
            </a:lvl1pPr>
            <a:lvl2pPr marL="742950" indent="-285750" eaLnBrk="0" hangingPunct="0">
              <a:spcBef>
                <a:spcPct val="30000"/>
              </a:spcBef>
              <a:defRPr sz="1200">
                <a:solidFill>
                  <a:schemeClr val="tx1"/>
                </a:solidFill>
                <a:latin typeface="Times" pitchFamily="18" charset="0"/>
                <a:ea typeface="MS PGothic" pitchFamily="34" charset="-128"/>
              </a:defRPr>
            </a:lvl2pPr>
            <a:lvl3pPr marL="1143000" indent="-228600" eaLnBrk="0" hangingPunct="0">
              <a:spcBef>
                <a:spcPct val="30000"/>
              </a:spcBef>
              <a:defRPr sz="1200">
                <a:solidFill>
                  <a:schemeClr val="tx1"/>
                </a:solidFill>
                <a:latin typeface="Times" pitchFamily="18" charset="0"/>
                <a:ea typeface="MS PGothic" pitchFamily="34" charset="-128"/>
              </a:defRPr>
            </a:lvl3pPr>
            <a:lvl4pPr marL="1600200" indent="-228600" eaLnBrk="0" hangingPunct="0">
              <a:spcBef>
                <a:spcPct val="30000"/>
              </a:spcBef>
              <a:defRPr sz="1200">
                <a:solidFill>
                  <a:schemeClr val="tx1"/>
                </a:solidFill>
                <a:latin typeface="Times" pitchFamily="18" charset="0"/>
                <a:ea typeface="MS PGothic" pitchFamily="34" charset="-128"/>
              </a:defRPr>
            </a:lvl4pPr>
            <a:lvl5pPr marL="2057400" indent="-228600" eaLnBrk="0" hangingPunct="0">
              <a:spcBef>
                <a:spcPct val="30000"/>
              </a:spcBef>
              <a:defRPr sz="1200">
                <a:solidFill>
                  <a:schemeClr val="tx1"/>
                </a:solidFill>
                <a:latin typeface="Times"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pitchFamily="18" charset="0"/>
                <a:ea typeface="MS PGothic" pitchFamily="34" charset="-128"/>
              </a:defRPr>
            </a:lvl9pPr>
          </a:lstStyle>
          <a:p>
            <a:pPr>
              <a:spcBef>
                <a:spcPct val="0"/>
              </a:spcBef>
            </a:pPr>
            <a:fld id="{95CDAB1F-653D-4AE2-B6F0-18C387E13935}" type="slidenum">
              <a:rPr lang="en-US" altLang="en-US" smtClean="0">
                <a:latin typeface="Arial" charset="0"/>
              </a:rPr>
              <a:pPr>
                <a:spcBef>
                  <a:spcPct val="0"/>
                </a:spcBef>
              </a:pPr>
              <a:t>13</a:t>
            </a:fld>
            <a:endParaRPr lang="en-US" altLang="en-US" smtClean="0">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35</a:t>
            </a:r>
          </a:p>
          <a:p>
            <a:r>
              <a:rPr lang="en-US" dirty="0" smtClean="0"/>
              <a:t>{slide}</a:t>
            </a:r>
          </a:p>
          <a:p>
            <a:r>
              <a:rPr lang="en-US" dirty="0" smtClean="0"/>
              <a:t>\</a:t>
            </a:r>
            <a:r>
              <a:rPr lang="en-US" dirty="0" err="1" smtClean="0"/>
              <a:t>pau</a:t>
            </a:r>
            <a:r>
              <a:rPr lang="en-US" dirty="0" smtClean="0"/>
              <a:t>=500\</a:t>
            </a:r>
          </a:p>
          <a:p>
            <a:endParaRPr lang="en-US" dirty="0" smtClean="0"/>
          </a:p>
          <a:p>
            <a:r>
              <a:rPr lang="en-US" dirty="0" smtClean="0"/>
              <a:t>{</a:t>
            </a:r>
            <a:r>
              <a:rPr lang="en-US" dirty="0" err="1" smtClean="0"/>
              <a:t>behavior|LegRandomMove</a:t>
            </a:r>
            <a:r>
              <a:rPr lang="en-US" dirty="0" smtClean="0"/>
              <a:t>}</a:t>
            </a:r>
          </a:p>
          <a:p>
            <a:r>
              <a:rPr lang="en-US" dirty="0" smtClean="0"/>
              <a:t>c sharp, and even </a:t>
            </a:r>
            <a:r>
              <a:rPr lang="en-US" dirty="0" err="1" smtClean="0"/>
              <a:t>matlab</a:t>
            </a:r>
            <a:r>
              <a:rPr lang="en-US" dirty="0" smtClean="0"/>
              <a:t> to create your applications. They are all supported by our SDK libraries now.</a:t>
            </a:r>
          </a:p>
          <a:p>
            <a:r>
              <a:rPr lang="en-US" dirty="0" smtClean="0"/>
              <a:t>{</a:t>
            </a:r>
            <a:r>
              <a:rPr lang="en-US" dirty="0" err="1" smtClean="0"/>
              <a:t>behavior|Propose</a:t>
            </a:r>
            <a:r>
              <a:rPr lang="en-US" dirty="0" smtClean="0"/>
              <a:t>}</a:t>
            </a:r>
          </a:p>
          <a:p>
            <a:r>
              <a:rPr lang="en-US" dirty="0" smtClean="0"/>
              <a:t>{</a:t>
            </a:r>
            <a:r>
              <a:rPr lang="en-US" dirty="0" err="1" smtClean="0"/>
              <a:t>behavior|LegRandomMove</a:t>
            </a:r>
            <a:r>
              <a:rPr lang="en-US" dirty="0" smtClean="0"/>
              <a:t>}</a:t>
            </a:r>
          </a:p>
          <a:p>
            <a:r>
              <a:rPr lang="en-US" dirty="0" smtClean="0"/>
              <a:t>However, only c plus </a:t>
            </a:r>
            <a:r>
              <a:rPr lang="en-US" dirty="0" err="1" smtClean="0"/>
              <a:t>plus</a:t>
            </a:r>
            <a:r>
              <a:rPr lang="en-US" dirty="0" smtClean="0"/>
              <a:t> and python are supported by the Linux system on the robot.</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14</a:t>
            </a:fld>
            <a:endParaRPr lang="en-US" altLang="en-US"/>
          </a:p>
        </p:txBody>
      </p:sp>
    </p:spTree>
    <p:extLst>
      <p:ext uri="{BB962C8B-B14F-4D97-AF65-F5344CB8AC3E}">
        <p14:creationId xmlns:p14="http://schemas.microsoft.com/office/powerpoint/2010/main" val="1651024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36 - Quiz Programming Language</a:t>
            </a:r>
          </a:p>
          <a:p>
            <a:r>
              <a:rPr lang="en-US" dirty="0" smtClean="0"/>
              <a:t>{</a:t>
            </a:r>
            <a:r>
              <a:rPr lang="en-US" dirty="0" err="1" smtClean="0"/>
              <a:t>behavior|Twinkle</a:t>
            </a:r>
            <a:r>
              <a:rPr lang="en-US" dirty="0" smtClean="0"/>
              <a:t>}</a:t>
            </a:r>
          </a:p>
          <a:p>
            <a:r>
              <a:rPr lang="en-US" dirty="0" smtClean="0"/>
              <a:t>{slide}\</a:t>
            </a:r>
            <a:r>
              <a:rPr lang="en-US" dirty="0" err="1" smtClean="0"/>
              <a:t>pau</a:t>
            </a:r>
            <a:r>
              <a:rPr lang="en-US" dirty="0" smtClean="0"/>
              <a:t>=1000\</a:t>
            </a:r>
          </a:p>
          <a:p>
            <a:endParaRPr lang="en-US" dirty="0" smtClean="0"/>
          </a:p>
          <a:p>
            <a:r>
              <a:rPr lang="en-US" dirty="0" smtClean="0"/>
              <a:t># question</a:t>
            </a:r>
          </a:p>
          <a:p>
            <a:r>
              <a:rPr lang="en-US" dirty="0" smtClean="0"/>
              <a:t>{</a:t>
            </a:r>
            <a:r>
              <a:rPr lang="en-US" dirty="0" err="1" smtClean="0"/>
              <a:t>behavior|Motivate</a:t>
            </a:r>
            <a:r>
              <a:rPr lang="en-US" dirty="0" smtClean="0"/>
              <a:t>}</a:t>
            </a:r>
          </a:p>
          <a:p>
            <a:r>
              <a:rPr lang="en-US" dirty="0" smtClean="0"/>
              <a:t>Let's see if you are now clear about the programming of a NAO.</a:t>
            </a:r>
          </a:p>
          <a:p>
            <a:r>
              <a:rPr lang="en-US" dirty="0" smtClean="0"/>
              <a:t>{</a:t>
            </a:r>
            <a:r>
              <a:rPr lang="en-US" dirty="0" err="1" smtClean="0"/>
              <a:t>behavior|HandOverLeft</a:t>
            </a:r>
            <a:r>
              <a:rPr lang="en-US" dirty="0" smtClean="0"/>
              <a:t>}</a:t>
            </a:r>
          </a:p>
          <a:p>
            <a:r>
              <a:rPr lang="en-US" dirty="0" smtClean="0"/>
              <a:t>{</a:t>
            </a:r>
            <a:r>
              <a:rPr lang="en-US" dirty="0" err="1" smtClean="0"/>
              <a:t>behavior|LegRandomMove</a:t>
            </a:r>
            <a:r>
              <a:rPr lang="en-US" dirty="0" smtClean="0"/>
              <a:t>}</a:t>
            </a:r>
          </a:p>
          <a:p>
            <a:r>
              <a:rPr lang="en-US" dirty="0" smtClean="0"/>
              <a:t>Which languages are supported on the robot? </a:t>
            </a:r>
          </a:p>
          <a:p>
            <a:r>
              <a:rPr lang="en-US" dirty="0" smtClean="0"/>
              <a:t># </a:t>
            </a:r>
          </a:p>
          <a:p>
            <a:r>
              <a:rPr lang="en-US" dirty="0" smtClean="0"/>
              <a:t>{</a:t>
            </a:r>
            <a:r>
              <a:rPr lang="en-US" dirty="0" err="1" smtClean="0"/>
              <a:t>behavior|Convince</a:t>
            </a:r>
            <a:r>
              <a:rPr lang="en-US" dirty="0" smtClean="0"/>
              <a:t>}</a:t>
            </a:r>
          </a:p>
          <a:p>
            <a:r>
              <a:rPr lang="en-US" dirty="0" smtClean="0"/>
              <a:t>{</a:t>
            </a:r>
            <a:r>
              <a:rPr lang="en-US" dirty="0" err="1" smtClean="0"/>
              <a:t>behavior|LegRandomMove</a:t>
            </a:r>
            <a:r>
              <a:rPr lang="en-US" dirty="0" smtClean="0"/>
              <a:t>}</a:t>
            </a:r>
          </a:p>
          <a:p>
            <a:r>
              <a:rPr lang="en-US" dirty="0" smtClean="0"/>
              <a:t>Now, I give you again 10 seconds to answer, so be quick.</a:t>
            </a:r>
          </a:p>
          <a:p>
            <a:endParaRPr lang="en-US" dirty="0" smtClean="0"/>
          </a:p>
          <a:p>
            <a:r>
              <a:rPr lang="en-US" dirty="0" smtClean="0"/>
              <a:t>{</a:t>
            </a:r>
            <a:r>
              <a:rPr lang="en-US" dirty="0" err="1" smtClean="0"/>
              <a:t>behavior|LookAround</a:t>
            </a:r>
            <a:r>
              <a:rPr lang="en-US" dirty="0" smtClean="0"/>
              <a:t>}</a:t>
            </a:r>
          </a:p>
          <a:p>
            <a:r>
              <a:rPr lang="en-US" dirty="0" smtClean="0"/>
              <a:t>{</a:t>
            </a:r>
            <a:r>
              <a:rPr lang="en-US" dirty="0" err="1" smtClean="0"/>
              <a:t>behavior|LegRandomMove</a:t>
            </a:r>
            <a:r>
              <a:rPr lang="en-US" dirty="0" smtClean="0"/>
              <a:t>}</a:t>
            </a:r>
          </a:p>
          <a:p>
            <a:endParaRPr lang="en-US" dirty="0" smtClean="0"/>
          </a:p>
          <a:p>
            <a:r>
              <a:rPr lang="en-US" dirty="0" smtClean="0"/>
              <a:t># Start timer</a:t>
            </a:r>
          </a:p>
          <a:p>
            <a:r>
              <a:rPr lang="en-US" dirty="0" smtClean="0"/>
              <a:t>{slide}</a:t>
            </a:r>
          </a:p>
          <a:p>
            <a:r>
              <a:rPr lang="en-US" dirty="0" smtClean="0"/>
              <a:t># Wait for 10 seconds.</a:t>
            </a:r>
          </a:p>
          <a:p>
            <a:r>
              <a:rPr lang="en-US" dirty="0" smtClean="0"/>
              <a:t>\</a:t>
            </a:r>
            <a:r>
              <a:rPr lang="en-US" dirty="0" err="1" smtClean="0"/>
              <a:t>pau</a:t>
            </a:r>
            <a:r>
              <a:rPr lang="en-US" dirty="0" smtClean="0"/>
              <a:t>=10000\</a:t>
            </a:r>
          </a:p>
          <a:p>
            <a:endParaRPr lang="en-US" dirty="0" smtClean="0"/>
          </a:p>
          <a:p>
            <a:r>
              <a:rPr lang="en-US" dirty="0" smtClean="0"/>
              <a:t># Get results.</a:t>
            </a:r>
          </a:p>
          <a:p>
            <a:r>
              <a:rPr lang="en-US" dirty="0" smtClean="0"/>
              <a:t>{slide}</a:t>
            </a:r>
          </a:p>
          <a:p>
            <a:r>
              <a:rPr lang="en-US" dirty="0" smtClean="0"/>
              <a:t>\</a:t>
            </a:r>
            <a:r>
              <a:rPr lang="en-US" dirty="0" err="1" smtClean="0"/>
              <a:t>pau</a:t>
            </a:r>
            <a:r>
              <a:rPr lang="en-US" dirty="0" smtClean="0"/>
              <a:t>=2000\</a:t>
            </a:r>
          </a:p>
          <a:p>
            <a:endParaRPr lang="en-US" dirty="0" smtClean="0"/>
          </a:p>
          <a:p>
            <a:r>
              <a:rPr lang="en-US" dirty="0" smtClean="0"/>
              <a:t># </a:t>
            </a:r>
            <a:r>
              <a:rPr lang="en-US" dirty="0" err="1" smtClean="0"/>
              <a:t>Hackfix</a:t>
            </a:r>
            <a:r>
              <a:rPr lang="en-US" dirty="0" smtClean="0"/>
              <a:t> to trigger the </a:t>
            </a:r>
            <a:r>
              <a:rPr lang="en-US" dirty="0" err="1" smtClean="0"/>
              <a:t>turningpoint</a:t>
            </a:r>
            <a:r>
              <a:rPr lang="en-US" dirty="0" smtClean="0"/>
              <a:t> choice command.</a:t>
            </a:r>
          </a:p>
          <a:p>
            <a:r>
              <a:rPr lang="en-US" dirty="0" smtClean="0"/>
              <a:t>{</a:t>
            </a:r>
            <a:r>
              <a:rPr lang="en-US" dirty="0" err="1" smtClean="0"/>
              <a:t>behavior|LegRandomMove</a:t>
            </a:r>
            <a:r>
              <a:rPr lang="en-US" dirty="0" smtClean="0"/>
              <a:t>}</a:t>
            </a:r>
          </a:p>
          <a:p>
            <a:r>
              <a:rPr lang="en-US" dirty="0" smtClean="0"/>
              <a:t>Hum, let's see.</a:t>
            </a:r>
          </a:p>
          <a:p>
            <a:r>
              <a:rPr lang="en-US" dirty="0" smtClean="0"/>
              <a:t>{</a:t>
            </a:r>
            <a:r>
              <a:rPr lang="en-US" dirty="0" err="1" smtClean="0"/>
              <a:t>behavior|LegRandomMove</a:t>
            </a:r>
            <a:r>
              <a:rPr lang="en-US" dirty="0" smtClean="0"/>
              <a:t>}</a:t>
            </a:r>
          </a:p>
          <a:p>
            <a:r>
              <a:rPr lang="en-US" dirty="0" smtClean="0"/>
              <a:t>{</a:t>
            </a:r>
            <a:r>
              <a:rPr lang="en-US" dirty="0" err="1" smtClean="0"/>
              <a:t>turningpoint</a:t>
            </a:r>
            <a:r>
              <a:rPr lang="en-US" dirty="0" smtClean="0"/>
              <a:t> choice | This is not true.  | Not exactly. | Not exactly. | Yes, very good! | Well it seems there is no conclusive answer. I do admit, it is a difficult subject. }</a:t>
            </a:r>
          </a:p>
          <a:p>
            <a:endParaRPr lang="en-US" dirty="0" smtClean="0"/>
          </a:p>
          <a:p>
            <a:r>
              <a:rPr lang="en-US" dirty="0" smtClean="0"/>
              <a:t># Show correct answer.</a:t>
            </a:r>
          </a:p>
          <a:p>
            <a:r>
              <a:rPr lang="en-US" dirty="0" smtClean="0"/>
              <a:t>{slide}</a:t>
            </a:r>
          </a:p>
          <a:p>
            <a:r>
              <a:rPr lang="en-US" dirty="0" smtClean="0"/>
              <a:t>\</a:t>
            </a:r>
            <a:r>
              <a:rPr lang="en-US" dirty="0" err="1" smtClean="0"/>
              <a:t>pau</a:t>
            </a:r>
            <a:r>
              <a:rPr lang="en-US" dirty="0" smtClean="0"/>
              <a:t>=500\</a:t>
            </a:r>
          </a:p>
          <a:p>
            <a:endParaRPr lang="en-US" dirty="0" smtClean="0"/>
          </a:p>
          <a:p>
            <a:r>
              <a:rPr lang="en-US" dirty="0" smtClean="0"/>
              <a:t>The correct answer was D.</a:t>
            </a:r>
          </a:p>
          <a:p>
            <a:r>
              <a:rPr lang="en-US" dirty="0" smtClean="0"/>
              <a:t>{</a:t>
            </a:r>
            <a:r>
              <a:rPr lang="en-US" dirty="0" err="1" smtClean="0"/>
              <a:t>behavior|State</a:t>
            </a:r>
            <a:r>
              <a:rPr lang="en-US" dirty="0" smtClean="0"/>
              <a:t>}</a:t>
            </a:r>
          </a:p>
          <a:p>
            <a:r>
              <a:rPr lang="en-US" dirty="0" smtClean="0"/>
              <a:t>{</a:t>
            </a:r>
            <a:r>
              <a:rPr lang="en-US" dirty="0" err="1" smtClean="0"/>
              <a:t>behavior|LegRandomMove</a:t>
            </a:r>
            <a:r>
              <a:rPr lang="en-US" dirty="0" smtClean="0"/>
              <a:t>}</a:t>
            </a:r>
          </a:p>
          <a:p>
            <a:r>
              <a:rPr lang="en-US" dirty="0" smtClean="0"/>
              <a:t>Only the c plus </a:t>
            </a:r>
            <a:r>
              <a:rPr lang="en-US" dirty="0" err="1" smtClean="0"/>
              <a:t>plus</a:t>
            </a:r>
            <a:r>
              <a:rPr lang="en-US" dirty="0" smtClean="0"/>
              <a:t> and python are supported by the </a:t>
            </a:r>
            <a:r>
              <a:rPr lang="en-US" dirty="0" err="1" smtClean="0"/>
              <a:t>linux</a:t>
            </a:r>
            <a:r>
              <a:rPr lang="en-US" dirty="0" smtClean="0"/>
              <a:t> system on the robot.</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15</a:t>
            </a:fld>
            <a:endParaRPr lang="en-US" altLang="en-US"/>
          </a:p>
        </p:txBody>
      </p:sp>
    </p:spTree>
    <p:extLst>
      <p:ext uri="{BB962C8B-B14F-4D97-AF65-F5344CB8AC3E}">
        <p14:creationId xmlns:p14="http://schemas.microsoft.com/office/powerpoint/2010/main" val="2683282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behavior|LegRandomMove</a:t>
            </a:r>
            <a:r>
              <a:rPr lang="en-US" dirty="0" smtClean="0"/>
              <a:t>}</a:t>
            </a:r>
          </a:p>
          <a:p>
            <a:r>
              <a:rPr lang="en-US" dirty="0" smtClean="0"/>
              <a:t>{</a:t>
            </a:r>
            <a:r>
              <a:rPr lang="en-US" dirty="0" err="1" smtClean="0"/>
              <a:t>behavior|Me</a:t>
            </a:r>
            <a:r>
              <a:rPr lang="en-US" dirty="0" smtClean="0"/>
              <a:t>}</a:t>
            </a:r>
          </a:p>
          <a:p>
            <a:r>
              <a:rPr lang="en-US" dirty="0" smtClean="0"/>
              <a:t>Finally, I will briefly introduce the </a:t>
            </a:r>
            <a:r>
              <a:rPr lang="en-US" dirty="0" err="1" smtClean="0"/>
              <a:t>Robo</a:t>
            </a:r>
            <a:r>
              <a:rPr lang="en-US" dirty="0" smtClean="0"/>
              <a:t> Tutor project. </a:t>
            </a:r>
          </a:p>
          <a:p>
            <a:r>
              <a:rPr lang="en-US" dirty="0" smtClean="0"/>
              <a:t>\</a:t>
            </a:r>
            <a:r>
              <a:rPr lang="en-US" dirty="0" err="1" smtClean="0"/>
              <a:t>pau</a:t>
            </a:r>
            <a:r>
              <a:rPr lang="en-US" dirty="0" smtClean="0"/>
              <a:t>=1000\</a:t>
            </a:r>
          </a:p>
          <a:p>
            <a:endParaRPr lang="en-US" dirty="0" smtClean="0"/>
          </a:p>
          <a:p>
            <a:r>
              <a:rPr lang="en-US" dirty="0" smtClean="0"/>
              <a:t>{</a:t>
            </a:r>
            <a:r>
              <a:rPr lang="en-US" dirty="0" err="1" smtClean="0"/>
              <a:t>behavior|First</a:t>
            </a:r>
            <a:r>
              <a:rPr lang="en-US" dirty="0" smtClean="0"/>
              <a:t>}</a:t>
            </a:r>
          </a:p>
          <a:p>
            <a:r>
              <a:rPr lang="en-US" b="1" dirty="0" smtClean="0"/>
              <a:t>Thanks to the script engine,</a:t>
            </a:r>
            <a:r>
              <a:rPr lang="en-US" b="1" baseline="0" dirty="0" smtClean="0"/>
              <a:t> that is part of my system,</a:t>
            </a:r>
            <a:endParaRPr lang="en-US" dirty="0" smtClean="0"/>
          </a:p>
          <a:p>
            <a:r>
              <a:rPr lang="en-US" dirty="0" smtClean="0"/>
              <a:t>{</a:t>
            </a:r>
            <a:r>
              <a:rPr lang="en-US" dirty="0" err="1" smtClean="0"/>
              <a:t>behavior|LegRandomMove</a:t>
            </a:r>
            <a:r>
              <a:rPr lang="en-US" dirty="0" smtClean="0"/>
              <a:t>}</a:t>
            </a:r>
          </a:p>
          <a:p>
            <a:r>
              <a:rPr lang="en-US" dirty="0" smtClean="0"/>
              <a:t>{</a:t>
            </a:r>
            <a:r>
              <a:rPr lang="en-US" dirty="0" err="1" smtClean="0"/>
              <a:t>behavior|SpreadBoth</a:t>
            </a:r>
            <a:r>
              <a:rPr lang="en-US" dirty="0" smtClean="0"/>
              <a:t>}</a:t>
            </a:r>
          </a:p>
          <a:p>
            <a:r>
              <a:rPr lang="en-US" b="1" dirty="0" smtClean="0"/>
              <a:t>many</a:t>
            </a:r>
            <a:r>
              <a:rPr lang="en-US" b="1" baseline="0" dirty="0" smtClean="0"/>
              <a:t> different scenarios can be designed for me to perform.</a:t>
            </a:r>
            <a:endParaRPr lang="en-US" dirty="0" smtClean="0"/>
          </a:p>
          <a:p>
            <a:endParaRPr lang="en-US" dirty="0" smtClean="0"/>
          </a:p>
          <a:p>
            <a:r>
              <a:rPr lang="en-US" dirty="0" smtClean="0"/>
              <a:t>{</a:t>
            </a:r>
            <a:r>
              <a:rPr lang="en-US" dirty="0" err="1" smtClean="0"/>
              <a:t>behavior|YouAndMe</a:t>
            </a:r>
            <a:r>
              <a:rPr lang="en-US" dirty="0" smtClean="0"/>
              <a:t>}</a:t>
            </a:r>
          </a:p>
          <a:p>
            <a:r>
              <a:rPr lang="en-US" dirty="0" smtClean="0"/>
              <a:t>{</a:t>
            </a:r>
            <a:r>
              <a:rPr lang="en-US" dirty="0" err="1" smtClean="0"/>
              <a:t>behavior|LegRandomMove</a:t>
            </a:r>
            <a:r>
              <a:rPr lang="en-US" dirty="0" smtClean="0"/>
              <a:t>}</a:t>
            </a:r>
          </a:p>
          <a:p>
            <a:r>
              <a:rPr lang="en-US" b="1" dirty="0" smtClean="0"/>
              <a:t>Right</a:t>
            </a:r>
            <a:r>
              <a:rPr lang="en-US" b="1" baseline="0" dirty="0" smtClean="0"/>
              <a:t> now, I am a robot tutor, teaching you about robotics. </a:t>
            </a:r>
            <a:r>
              <a:rPr lang="en-US" dirty="0" smtClean="0"/>
              <a:t>However, I can also act in a theater, using the same system.</a:t>
            </a:r>
          </a:p>
          <a:p>
            <a:endParaRPr lang="en-US" dirty="0" smtClean="0"/>
          </a:p>
          <a:p>
            <a:r>
              <a:rPr lang="en-US" dirty="0" smtClean="0"/>
              <a:t>{</a:t>
            </a:r>
            <a:r>
              <a:rPr lang="en-US" dirty="0" err="1" smtClean="0"/>
              <a:t>behavior|Spread</a:t>
            </a:r>
            <a:r>
              <a:rPr lang="en-US" dirty="0" smtClean="0"/>
              <a:t>}</a:t>
            </a:r>
          </a:p>
          <a:p>
            <a:r>
              <a:rPr lang="en-US" dirty="0" smtClean="0"/>
              <a:t>{</a:t>
            </a:r>
            <a:r>
              <a:rPr lang="en-US" dirty="0" err="1" smtClean="0"/>
              <a:t>behavior|LegRandomMove</a:t>
            </a:r>
            <a:r>
              <a:rPr lang="en-US" dirty="0" smtClean="0"/>
              <a:t>}</a:t>
            </a:r>
          </a:p>
          <a:p>
            <a:r>
              <a:rPr lang="en-US" dirty="0" smtClean="0"/>
              <a:t>As you can see on the left bottom of the slide, the script is very intuitive.</a:t>
            </a:r>
          </a:p>
          <a:p>
            <a:endParaRPr lang="en-US" dirty="0" smtClean="0"/>
          </a:p>
          <a:p>
            <a:r>
              <a:rPr lang="en-US" dirty="0" smtClean="0"/>
              <a:t>{</a:t>
            </a:r>
            <a:r>
              <a:rPr lang="en-US" dirty="0" err="1" smtClean="0"/>
              <a:t>behavior|Propose</a:t>
            </a:r>
            <a:r>
              <a:rPr lang="en-US" dirty="0" smtClean="0"/>
              <a:t>}</a:t>
            </a:r>
          </a:p>
          <a:p>
            <a:r>
              <a:rPr lang="en-US" dirty="0" smtClean="0"/>
              <a:t>{</a:t>
            </a:r>
            <a:r>
              <a:rPr lang="en-US" dirty="0" err="1" smtClean="0"/>
              <a:t>behavior|LegRandomMove</a:t>
            </a:r>
            <a:r>
              <a:rPr lang="en-US" dirty="0" smtClean="0"/>
              <a:t>}</a:t>
            </a:r>
          </a:p>
          <a:p>
            <a:r>
              <a:rPr lang="en-US" dirty="0" smtClean="0"/>
              <a:t>With such a script, you can easily orchestrate my speech, actions, slide control, et cetera.</a:t>
            </a:r>
          </a:p>
          <a:p>
            <a:r>
              <a:rPr lang="en-US" dirty="0" smtClean="0"/>
              <a:t>{</a:t>
            </a:r>
            <a:r>
              <a:rPr lang="en-US" dirty="0" err="1" smtClean="0"/>
              <a:t>behavior|LegRandomMove</a:t>
            </a:r>
            <a:r>
              <a:rPr lang="en-US" dirty="0" smtClean="0"/>
              <a:t>}</a:t>
            </a:r>
          </a:p>
          <a:p>
            <a:r>
              <a:rPr lang="en-US" dirty="0" smtClean="0"/>
              <a:t>{</a:t>
            </a:r>
            <a:r>
              <a:rPr lang="en-US" dirty="0" err="1" smtClean="0"/>
              <a:t>behavior|SpreadBoth</a:t>
            </a:r>
            <a:r>
              <a:rPr lang="en-US" dirty="0" smtClean="0"/>
              <a:t>}</a:t>
            </a:r>
          </a:p>
          <a:p>
            <a:r>
              <a:rPr lang="en-US" b="1" dirty="0" smtClean="0"/>
              <a:t>But don’t forget, I also need behaviors</a:t>
            </a:r>
            <a:r>
              <a:rPr lang="en-US" b="1" baseline="0" dirty="0" smtClean="0"/>
              <a:t> that need to be created, and synchronized with my speech, and the other actions that I perform. There are several concurrent threads, that need to be managed!</a:t>
            </a:r>
            <a:endParaRPr lang="en-US" dirty="0" smtClean="0"/>
          </a:p>
          <a:p>
            <a:endParaRPr lang="en-US" dirty="0" smtClean="0"/>
          </a:p>
          <a:p>
            <a:r>
              <a:rPr lang="en-US" dirty="0" smtClean="0"/>
              <a:t>{</a:t>
            </a:r>
            <a:r>
              <a:rPr lang="en-US" dirty="0" err="1" smtClean="0"/>
              <a:t>behavior|LegRandomMove</a:t>
            </a:r>
            <a:r>
              <a:rPr lang="en-US" dirty="0" smtClean="0"/>
              <a:t>}</a:t>
            </a:r>
          </a:p>
          <a:p>
            <a:r>
              <a:rPr lang="en-US" dirty="0" smtClean="0"/>
              <a:t>{</a:t>
            </a:r>
            <a:r>
              <a:rPr lang="en-US" dirty="0" err="1" smtClean="0"/>
              <a:t>behavior|OneTheOther</a:t>
            </a:r>
            <a:r>
              <a:rPr lang="en-US" dirty="0" smtClean="0"/>
              <a:t>}</a:t>
            </a:r>
          </a:p>
          <a:p>
            <a:r>
              <a:rPr lang="en-US" dirty="0" smtClean="0"/>
              <a:t>Scripts can be stored both on a computer or in my system, </a:t>
            </a:r>
          </a:p>
          <a:p>
            <a:r>
              <a:rPr lang="en-US" dirty="0" smtClean="0"/>
              <a:t>{</a:t>
            </a:r>
            <a:r>
              <a:rPr lang="en-US" dirty="0" err="1" smtClean="0"/>
              <a:t>behavior|Me</a:t>
            </a:r>
            <a:r>
              <a:rPr lang="en-US" dirty="0" smtClean="0"/>
              <a:t>}</a:t>
            </a:r>
          </a:p>
          <a:p>
            <a:r>
              <a:rPr lang="en-US" dirty="0" smtClean="0"/>
              <a:t>{</a:t>
            </a:r>
            <a:r>
              <a:rPr lang="en-US" dirty="0" err="1" smtClean="0"/>
              <a:t>behavior|LegRandomMove</a:t>
            </a:r>
            <a:r>
              <a:rPr lang="en-US" dirty="0" smtClean="0"/>
              <a:t>}</a:t>
            </a:r>
          </a:p>
          <a:p>
            <a:r>
              <a:rPr lang="en-US" dirty="0" smtClean="0"/>
              <a:t>and I can act using a script in my system, </a:t>
            </a:r>
          </a:p>
          <a:p>
            <a:r>
              <a:rPr lang="en-US" dirty="0" smtClean="0"/>
              <a:t>{</a:t>
            </a:r>
            <a:r>
              <a:rPr lang="en-US" dirty="0" err="1" smtClean="0"/>
              <a:t>behavior|PushAside</a:t>
            </a:r>
            <a:r>
              <a:rPr lang="en-US" dirty="0" smtClean="0"/>
              <a:t>}</a:t>
            </a:r>
          </a:p>
          <a:p>
            <a:r>
              <a:rPr lang="en-US" dirty="0" smtClean="0"/>
              <a:t>without another computer.</a:t>
            </a:r>
          </a:p>
          <a:p>
            <a:endParaRPr lang="en-US" dirty="0" smtClean="0"/>
          </a:p>
          <a:p>
            <a:r>
              <a:rPr lang="en-US" dirty="0" smtClean="0"/>
              <a:t>{</a:t>
            </a:r>
            <a:r>
              <a:rPr lang="en-US" dirty="0" err="1" smtClean="0"/>
              <a:t>behavior|LegRandomMove</a:t>
            </a:r>
            <a:r>
              <a:rPr lang="en-US" dirty="0" smtClean="0"/>
              <a:t>}</a:t>
            </a:r>
          </a:p>
          <a:p>
            <a:r>
              <a:rPr lang="en-US" dirty="0" smtClean="0"/>
              <a:t>However, at least for now, a computer </a:t>
            </a:r>
          </a:p>
          <a:p>
            <a:r>
              <a:rPr lang="en-US" dirty="0" smtClean="0"/>
              <a:t>{</a:t>
            </a:r>
            <a:r>
              <a:rPr lang="en-US" dirty="0" err="1" smtClean="0"/>
              <a:t>behavior|Propose</a:t>
            </a:r>
            <a:r>
              <a:rPr lang="en-US" dirty="0" smtClean="0"/>
              <a:t>}</a:t>
            </a:r>
          </a:p>
          <a:p>
            <a:r>
              <a:rPr lang="en-US" dirty="0" smtClean="0"/>
              <a:t>is required</a:t>
            </a:r>
            <a:r>
              <a:rPr lang="en-US" baseline="0" dirty="0" smtClean="0"/>
              <a:t> </a:t>
            </a:r>
            <a:r>
              <a:rPr lang="en-US" dirty="0" smtClean="0"/>
              <a:t>for the slides and quizzes. </a:t>
            </a:r>
          </a:p>
          <a:p>
            <a:r>
              <a:rPr lang="en-US" dirty="0" smtClean="0"/>
              <a:t>{</a:t>
            </a:r>
            <a:r>
              <a:rPr lang="en-US" dirty="0" err="1" smtClean="0"/>
              <a:t>behavior|LegRandomMove</a:t>
            </a:r>
            <a:r>
              <a:rPr lang="en-US" dirty="0" smtClean="0"/>
              <a:t>}</a:t>
            </a:r>
          </a:p>
          <a:p>
            <a:r>
              <a:rPr lang="en-US" dirty="0" smtClean="0"/>
              <a:t>{</a:t>
            </a:r>
            <a:r>
              <a:rPr lang="en-US" dirty="0" err="1" smtClean="0"/>
              <a:t>behavior|Clap</a:t>
            </a:r>
            <a:r>
              <a:rPr lang="en-US" dirty="0" smtClean="0"/>
              <a:t>}</a:t>
            </a:r>
          </a:p>
          <a:p>
            <a:r>
              <a:rPr lang="en-US" dirty="0" smtClean="0"/>
              <a:t>Thanks to the turning point technology, I can check,</a:t>
            </a:r>
          </a:p>
          <a:p>
            <a:r>
              <a:rPr lang="en-US" dirty="0" smtClean="0"/>
              <a:t>{</a:t>
            </a:r>
            <a:r>
              <a:rPr lang="en-US" dirty="0" err="1" smtClean="0"/>
              <a:t>behavior|YouAndMe</a:t>
            </a:r>
            <a:r>
              <a:rPr lang="en-US" dirty="0" smtClean="0"/>
              <a:t>}</a:t>
            </a:r>
          </a:p>
          <a:p>
            <a:r>
              <a:rPr lang="en-US" dirty="0" smtClean="0"/>
              <a:t>{</a:t>
            </a:r>
            <a:r>
              <a:rPr lang="en-US" dirty="0" err="1" smtClean="0"/>
              <a:t>behavior|LegRandomMove</a:t>
            </a:r>
            <a:r>
              <a:rPr lang="en-US" dirty="0" smtClean="0"/>
              <a:t>}</a:t>
            </a:r>
          </a:p>
          <a:p>
            <a:r>
              <a:rPr lang="en-US" dirty="0" smtClean="0"/>
              <a:t>how well you understood the content I just taught, </a:t>
            </a:r>
          </a:p>
          <a:p>
            <a:r>
              <a:rPr lang="en-US" dirty="0" smtClean="0"/>
              <a:t>{</a:t>
            </a:r>
            <a:r>
              <a:rPr lang="en-US" dirty="0" err="1" smtClean="0"/>
              <a:t>behavior|HandOver</a:t>
            </a:r>
            <a:r>
              <a:rPr lang="en-US" dirty="0" smtClean="0"/>
              <a:t>}</a:t>
            </a:r>
          </a:p>
          <a:p>
            <a:r>
              <a:rPr lang="en-US" dirty="0" smtClean="0"/>
              <a:t>{</a:t>
            </a:r>
            <a:r>
              <a:rPr lang="en-US" dirty="0" err="1" smtClean="0"/>
              <a:t>behavior|LegRandomMove</a:t>
            </a:r>
            <a:r>
              <a:rPr lang="en-US" dirty="0" smtClean="0"/>
              <a:t>}</a:t>
            </a:r>
          </a:p>
          <a:p>
            <a:r>
              <a:rPr lang="en-US" dirty="0" smtClean="0"/>
              <a:t>and </a:t>
            </a:r>
            <a:r>
              <a:rPr lang="en-US" b="1" dirty="0" smtClean="0"/>
              <a:t>provide more explanation on things,</a:t>
            </a:r>
            <a:r>
              <a:rPr lang="en-US" b="1" baseline="0" dirty="0" smtClean="0"/>
              <a:t> that were not clear.</a:t>
            </a:r>
            <a:endParaRPr lang="en-US" dirty="0" smtClean="0"/>
          </a:p>
          <a:p>
            <a:endParaRPr lang="en-US" dirty="0" smtClean="0"/>
          </a:p>
          <a:p>
            <a:r>
              <a:rPr lang="en-US" dirty="0" smtClean="0"/>
              <a:t>{</a:t>
            </a:r>
            <a:r>
              <a:rPr lang="en-US" dirty="0" err="1" smtClean="0"/>
              <a:t>behavior|State</a:t>
            </a:r>
            <a:r>
              <a:rPr lang="en-US" dirty="0" smtClean="0"/>
              <a:t>}</a:t>
            </a:r>
          </a:p>
          <a:p>
            <a:r>
              <a:rPr lang="en-US" dirty="0" smtClean="0"/>
              <a:t>{</a:t>
            </a:r>
            <a:r>
              <a:rPr lang="en-US" dirty="0" err="1" smtClean="0"/>
              <a:t>behavior|LegRandomMove</a:t>
            </a:r>
            <a:r>
              <a:rPr lang="en-US" dirty="0" smtClean="0"/>
              <a:t>}</a:t>
            </a:r>
          </a:p>
          <a:p>
            <a:r>
              <a:rPr lang="en-US" dirty="0" smtClean="0"/>
              <a:t>My voice can also be transferred to a computer, and amplified, using the classroom speakers.</a:t>
            </a:r>
          </a:p>
          <a:p>
            <a:endParaRPr lang="en-US" dirty="0" smtClean="0"/>
          </a:p>
          <a:p>
            <a:r>
              <a:rPr lang="en-US" dirty="0" smtClean="0"/>
              <a:t>{</a:t>
            </a:r>
            <a:r>
              <a:rPr lang="en-US" dirty="0" err="1" smtClean="0"/>
              <a:t>behavior|ShowBody</a:t>
            </a:r>
            <a:r>
              <a:rPr lang="en-US" dirty="0" smtClean="0"/>
              <a:t>}</a:t>
            </a:r>
          </a:p>
          <a:p>
            <a:r>
              <a:rPr lang="en-US" dirty="0" smtClean="0"/>
              <a:t>{</a:t>
            </a:r>
            <a:r>
              <a:rPr lang="en-US" dirty="0" err="1" smtClean="0"/>
              <a:t>behavior|LegRandomMove</a:t>
            </a:r>
            <a:r>
              <a:rPr lang="en-US" dirty="0" smtClean="0"/>
              <a:t>}</a:t>
            </a:r>
          </a:p>
          <a:p>
            <a:r>
              <a:rPr lang="en-US" dirty="0" smtClean="0"/>
              <a:t>I am still growing. More and more functions will be added to me.</a:t>
            </a:r>
          </a:p>
          <a:p>
            <a:r>
              <a:rPr lang="en-US" dirty="0" smtClean="0"/>
              <a:t>{</a:t>
            </a:r>
            <a:r>
              <a:rPr lang="en-US" dirty="0" err="1" smtClean="0"/>
              <a:t>behavior|Applaud</a:t>
            </a:r>
            <a:r>
              <a:rPr lang="en-US" dirty="0" smtClean="0"/>
              <a:t>}</a:t>
            </a:r>
          </a:p>
          <a:p>
            <a:r>
              <a:rPr lang="en-US" dirty="0" smtClean="0"/>
              <a:t>{</a:t>
            </a:r>
            <a:r>
              <a:rPr lang="en-US" dirty="0" err="1" smtClean="0"/>
              <a:t>behavior|LegRandomMove</a:t>
            </a:r>
            <a:r>
              <a:rPr lang="en-US" dirty="0" smtClean="0"/>
              <a:t>}</a:t>
            </a:r>
          </a:p>
          <a:p>
            <a:r>
              <a:rPr lang="en-US" b="1" dirty="0" smtClean="0"/>
              <a:t>Plans</a:t>
            </a:r>
            <a:r>
              <a:rPr lang="en-US" b="1" baseline="0" dirty="0" smtClean="0"/>
              <a:t> are for me to interact more and, for example, answer open questions that students ask directly, using a question-answer system.</a:t>
            </a:r>
            <a:endParaRPr lang="en-US" dirty="0" smtClean="0"/>
          </a:p>
          <a:p>
            <a:r>
              <a:rPr lang="en-US" dirty="0" smtClean="0"/>
              <a:t>{</a:t>
            </a:r>
            <a:r>
              <a:rPr lang="en-US" dirty="0" err="1" smtClean="0"/>
              <a:t>behavior|LegRandomMove</a:t>
            </a:r>
            <a:r>
              <a:rPr lang="en-US" dirty="0" smtClean="0"/>
              <a:t>}</a:t>
            </a:r>
          </a:p>
          <a:p>
            <a:r>
              <a:rPr lang="en-US" dirty="0" smtClean="0"/>
              <a:t>{</a:t>
            </a:r>
            <a:r>
              <a:rPr lang="en-US" dirty="0" err="1" smtClean="0"/>
              <a:t>behavior|YouAndMe</a:t>
            </a:r>
            <a:r>
              <a:rPr lang="en-US" dirty="0" smtClean="0"/>
              <a:t>}</a:t>
            </a:r>
          </a:p>
          <a:p>
            <a:r>
              <a:rPr lang="en-US" dirty="0" smtClean="0"/>
              <a:t>If you are interested in this project, please </a:t>
            </a:r>
            <a:r>
              <a:rPr lang="en-US" b="1" dirty="0" smtClean="0"/>
              <a:t>contact my boss, Koen Hindriks.</a:t>
            </a:r>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16</a:t>
            </a:fld>
            <a:endParaRPr lang="en-US" altLang="en-US"/>
          </a:p>
        </p:txBody>
      </p:sp>
    </p:spTree>
    <p:extLst>
      <p:ext uri="{BB962C8B-B14F-4D97-AF65-F5344CB8AC3E}">
        <p14:creationId xmlns:p14="http://schemas.microsoft.com/office/powerpoint/2010/main" val="3583880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23 Processor</a:t>
            </a:r>
          </a:p>
          <a:p>
            <a:r>
              <a:rPr lang="en-US" dirty="0" smtClean="0"/>
              <a:t>{</a:t>
            </a:r>
            <a:r>
              <a:rPr lang="en-US" dirty="0" err="1" smtClean="0"/>
              <a:t>behavior|Twinkle</a:t>
            </a:r>
            <a:r>
              <a:rPr lang="en-US" dirty="0" smtClean="0"/>
              <a:t>}</a:t>
            </a:r>
          </a:p>
          <a:p>
            <a:r>
              <a:rPr lang="en-US" dirty="0" smtClean="0"/>
              <a:t>{slide}\</a:t>
            </a:r>
            <a:r>
              <a:rPr lang="en-US" dirty="0" err="1" smtClean="0"/>
              <a:t>pau</a:t>
            </a:r>
            <a:r>
              <a:rPr lang="en-US" dirty="0" smtClean="0"/>
              <a:t>=1000\</a:t>
            </a:r>
          </a:p>
          <a:p>
            <a:endParaRPr lang="en-US" dirty="0" smtClean="0"/>
          </a:p>
          <a:p>
            <a:r>
              <a:rPr lang="en-US" dirty="0" smtClean="0"/>
              <a:t>{</a:t>
            </a:r>
            <a:r>
              <a:rPr lang="en-US" dirty="0" err="1" smtClean="0"/>
              <a:t>behavior|YouAndMe</a:t>
            </a:r>
            <a:r>
              <a:rPr lang="en-US" dirty="0" smtClean="0"/>
              <a:t>}</a:t>
            </a:r>
          </a:p>
          <a:p>
            <a:r>
              <a:rPr lang="en-US" dirty="0" smtClean="0"/>
              <a:t>Sensors give you, and me, a lot of information about our surroundings, </a:t>
            </a:r>
          </a:p>
          <a:p>
            <a:r>
              <a:rPr lang="en-US" dirty="0" smtClean="0"/>
              <a:t>{</a:t>
            </a:r>
            <a:r>
              <a:rPr lang="en-US" dirty="0" err="1" smtClean="0"/>
              <a:t>behavior|State</a:t>
            </a:r>
            <a:r>
              <a:rPr lang="en-US" dirty="0" smtClean="0"/>
              <a:t>}</a:t>
            </a:r>
          </a:p>
          <a:p>
            <a:r>
              <a:rPr lang="en-US" dirty="0" smtClean="0"/>
              <a:t>{</a:t>
            </a:r>
            <a:r>
              <a:rPr lang="en-US" dirty="0" err="1" smtClean="0"/>
              <a:t>behavior|LegRandomMove</a:t>
            </a:r>
            <a:r>
              <a:rPr lang="en-US" dirty="0" smtClean="0"/>
              <a:t>}</a:t>
            </a:r>
          </a:p>
          <a:p>
            <a:r>
              <a:rPr lang="en-US" dirty="0" smtClean="0"/>
              <a:t>but we need to determine what we do with this information. I think the rules that</a:t>
            </a:r>
          </a:p>
          <a:p>
            <a:r>
              <a:rPr lang="en-US" dirty="0" smtClean="0"/>
              <a:t>{</a:t>
            </a:r>
            <a:r>
              <a:rPr lang="en-US" dirty="0" err="1" smtClean="0"/>
              <a:t>behavior|FromAToBLeft</a:t>
            </a:r>
            <a:r>
              <a:rPr lang="en-US" dirty="0" smtClean="0"/>
              <a:t>} </a:t>
            </a:r>
          </a:p>
          <a:p>
            <a:r>
              <a:rPr lang="en-US" dirty="0" smtClean="0"/>
              <a:t>map input to output have been discussed, previously during the course. </a:t>
            </a:r>
          </a:p>
          <a:p>
            <a:r>
              <a:rPr lang="en-US" dirty="0" smtClean="0"/>
              <a:t>{</a:t>
            </a:r>
            <a:r>
              <a:rPr lang="en-US" dirty="0" err="1" smtClean="0"/>
              <a:t>behavior|Propose</a:t>
            </a:r>
            <a:r>
              <a:rPr lang="en-US" dirty="0" smtClean="0"/>
              <a:t>}</a:t>
            </a:r>
          </a:p>
          <a:p>
            <a:r>
              <a:rPr lang="en-US" dirty="0" smtClean="0"/>
              <a:t>{</a:t>
            </a:r>
            <a:r>
              <a:rPr lang="en-US" dirty="0" err="1" smtClean="0"/>
              <a:t>behavior|LegRandomMove</a:t>
            </a:r>
            <a:r>
              <a:rPr lang="en-US" dirty="0" smtClean="0"/>
              <a:t>}</a:t>
            </a:r>
          </a:p>
          <a:p>
            <a:r>
              <a:rPr lang="en-US" dirty="0" smtClean="0"/>
              <a:t>In a robot, the hardware that does this mapping is called, the processing unit.</a:t>
            </a:r>
          </a:p>
          <a:p>
            <a:r>
              <a:rPr lang="en-US" dirty="0" smtClean="0"/>
              <a:t>{</a:t>
            </a:r>
            <a:r>
              <a:rPr lang="en-US" dirty="0" err="1" smtClean="0"/>
              <a:t>behavior|Convince</a:t>
            </a:r>
            <a:r>
              <a:rPr lang="en-US" dirty="0" smtClean="0"/>
              <a:t>}</a:t>
            </a:r>
          </a:p>
          <a:p>
            <a:r>
              <a:rPr lang="en-US" dirty="0" smtClean="0"/>
              <a:t>Processing units are helpful for determining states in the world, </a:t>
            </a:r>
          </a:p>
          <a:p>
            <a:r>
              <a:rPr lang="en-US" dirty="0" smtClean="0"/>
              <a:t>{</a:t>
            </a:r>
            <a:r>
              <a:rPr lang="en-US" dirty="0" err="1" smtClean="0"/>
              <a:t>behavior|LegRandomMove</a:t>
            </a:r>
            <a:r>
              <a:rPr lang="en-US" dirty="0" smtClean="0"/>
              <a:t>}</a:t>
            </a:r>
          </a:p>
          <a:p>
            <a:r>
              <a:rPr lang="en-US" dirty="0" smtClean="0"/>
              <a:t>for example, my exact location and how I should navigate through a map,</a:t>
            </a:r>
          </a:p>
          <a:p>
            <a:r>
              <a:rPr lang="en-US" dirty="0" smtClean="0"/>
              <a:t>{</a:t>
            </a:r>
            <a:r>
              <a:rPr lang="en-US" dirty="0" err="1" smtClean="0"/>
              <a:t>behavior|FromAToB</a:t>
            </a:r>
            <a:r>
              <a:rPr lang="en-US" dirty="0" smtClean="0"/>
              <a:t>}</a:t>
            </a:r>
          </a:p>
          <a:p>
            <a:r>
              <a:rPr lang="en-US" dirty="0" smtClean="0"/>
              <a:t>to get from one point to another.</a:t>
            </a:r>
          </a:p>
          <a:p>
            <a:r>
              <a:rPr lang="en-US" dirty="0" smtClean="0"/>
              <a:t>{</a:t>
            </a:r>
            <a:r>
              <a:rPr lang="en-US" dirty="0" err="1" smtClean="0"/>
              <a:t>behavior|RotatingCapisce</a:t>
            </a:r>
            <a:r>
              <a:rPr lang="en-US" dirty="0" smtClean="0"/>
              <a:t>}</a:t>
            </a:r>
          </a:p>
          <a:p>
            <a:r>
              <a:rPr lang="en-US" dirty="0" smtClean="0"/>
              <a:t>{</a:t>
            </a:r>
            <a:r>
              <a:rPr lang="en-US" dirty="0" err="1" smtClean="0"/>
              <a:t>behavior|LegRandomMove</a:t>
            </a:r>
            <a:r>
              <a:rPr lang="en-US" dirty="0" smtClean="0"/>
              <a:t>}</a:t>
            </a:r>
          </a:p>
          <a:p>
            <a:r>
              <a:rPr lang="en-US" dirty="0" smtClean="0"/>
              <a:t>Processing units also help me understand the images I receive from my cameras, to detect things like faces and objects nearby.</a:t>
            </a:r>
          </a:p>
          <a:p>
            <a:r>
              <a:rPr lang="en-US" dirty="0" smtClean="0"/>
              <a:t>{</a:t>
            </a:r>
            <a:r>
              <a:rPr lang="en-US" dirty="0" err="1" smtClean="0"/>
              <a:t>behavior|LegRandomMove</a:t>
            </a:r>
            <a:r>
              <a:rPr lang="en-US" dirty="0" smtClean="0"/>
              <a:t>}</a:t>
            </a:r>
          </a:p>
          <a:p>
            <a:r>
              <a:rPr lang="en-US" dirty="0" smtClean="0"/>
              <a:t>Or for example sensor fusion, which combines the input</a:t>
            </a:r>
          </a:p>
          <a:p>
            <a:r>
              <a:rPr lang="en-US" dirty="0" smtClean="0"/>
              <a:t>{</a:t>
            </a:r>
            <a:r>
              <a:rPr lang="en-US" dirty="0" err="1" smtClean="0"/>
              <a:t>behavior|FromAToB</a:t>
            </a:r>
            <a:r>
              <a:rPr lang="en-US" dirty="0" smtClean="0"/>
              <a:t>}</a:t>
            </a:r>
          </a:p>
          <a:p>
            <a:r>
              <a:rPr lang="en-US" dirty="0" smtClean="0"/>
              <a:t>from a gyroscope, accelerometer and compass into a single, better orientation value. </a:t>
            </a:r>
          </a:p>
          <a:p>
            <a:r>
              <a:rPr lang="en-US" dirty="0" smtClean="0"/>
              <a:t>{</a:t>
            </a:r>
            <a:r>
              <a:rPr lang="en-US" dirty="0" err="1" smtClean="0"/>
              <a:t>behavior|LegRandomMove</a:t>
            </a:r>
            <a:r>
              <a:rPr lang="en-US" dirty="0" smtClean="0"/>
              <a:t>}</a:t>
            </a:r>
          </a:p>
          <a:p>
            <a:r>
              <a:rPr lang="en-US" dirty="0" smtClean="0"/>
              <a:t>which helps me determine where I am, and how I am moving.</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2</a:t>
            </a:fld>
            <a:endParaRPr lang="en-US" altLang="en-US"/>
          </a:p>
        </p:txBody>
      </p:sp>
    </p:spTree>
    <p:extLst>
      <p:ext uri="{BB962C8B-B14F-4D97-AF65-F5344CB8AC3E}">
        <p14:creationId xmlns:p14="http://schemas.microsoft.com/office/powerpoint/2010/main" val="1040948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nl-NL" dirty="0" smtClean="0"/>
              <a:t># slide 24 Effectors</a:t>
            </a:r>
          </a:p>
          <a:p>
            <a:r>
              <a:rPr lang="en-US" altLang="nl-NL" dirty="0" smtClean="0"/>
              <a:t>{</a:t>
            </a:r>
            <a:r>
              <a:rPr lang="en-US" altLang="nl-NL" dirty="0" err="1" smtClean="0"/>
              <a:t>behavior|Twinkle</a:t>
            </a:r>
            <a:r>
              <a:rPr lang="en-US" altLang="nl-NL" dirty="0" smtClean="0"/>
              <a:t>}</a:t>
            </a:r>
          </a:p>
          <a:p>
            <a:r>
              <a:rPr lang="en-US" altLang="nl-NL" dirty="0" smtClean="0"/>
              <a:t>{slide}\</a:t>
            </a:r>
            <a:r>
              <a:rPr lang="en-US" altLang="nl-NL" dirty="0" err="1" smtClean="0"/>
              <a:t>pau</a:t>
            </a:r>
            <a:r>
              <a:rPr lang="en-US" altLang="nl-NL" dirty="0" smtClean="0"/>
              <a:t>=1000\</a:t>
            </a:r>
          </a:p>
          <a:p>
            <a:endParaRPr lang="en-US" altLang="nl-NL" dirty="0" smtClean="0"/>
          </a:p>
          <a:p>
            <a:r>
              <a:rPr lang="en-US" altLang="nl-NL" dirty="0" smtClean="0"/>
              <a:t>When the processing unit has</a:t>
            </a:r>
          </a:p>
          <a:p>
            <a:r>
              <a:rPr lang="en-US" altLang="nl-NL" dirty="0" smtClean="0"/>
              <a:t>{</a:t>
            </a:r>
            <a:r>
              <a:rPr lang="en-US" altLang="nl-NL" dirty="0" err="1" smtClean="0"/>
              <a:t>behavior|OneTheOther</a:t>
            </a:r>
            <a:r>
              <a:rPr lang="en-US" altLang="nl-NL" dirty="0" smtClean="0"/>
              <a:t>}</a:t>
            </a:r>
          </a:p>
          <a:p>
            <a:r>
              <a:rPr lang="en-US" altLang="nl-NL" dirty="0" smtClean="0"/>
              <a:t>{</a:t>
            </a:r>
            <a:r>
              <a:rPr lang="en-US" altLang="nl-NL" dirty="0" err="1" smtClean="0"/>
              <a:t>behavior|LegRandomMove</a:t>
            </a:r>
            <a:r>
              <a:rPr lang="en-US" altLang="nl-NL" dirty="0" smtClean="0"/>
              <a:t>}</a:t>
            </a:r>
          </a:p>
          <a:p>
            <a:r>
              <a:rPr lang="en-US" altLang="nl-NL" dirty="0" smtClean="0"/>
              <a:t>processed the input, a decision follows, which would usually mean.</a:t>
            </a:r>
          </a:p>
          <a:p>
            <a:r>
              <a:rPr lang="en-US" altLang="nl-NL" dirty="0" smtClean="0"/>
              <a:t>{</a:t>
            </a:r>
            <a:r>
              <a:rPr lang="en-US" altLang="nl-NL" dirty="0" err="1" smtClean="0"/>
              <a:t>behavior|Clap</a:t>
            </a:r>
            <a:r>
              <a:rPr lang="en-US" altLang="nl-NL" dirty="0" smtClean="0"/>
              <a:t>}</a:t>
            </a:r>
          </a:p>
          <a:p>
            <a:r>
              <a:rPr lang="en-US" altLang="nl-NL" dirty="0" smtClean="0"/>
              <a:t>I have to move parts of my body. This is done using effectors.</a:t>
            </a:r>
          </a:p>
          <a:p>
            <a:r>
              <a:rPr lang="en-US" altLang="nl-NL" dirty="0" smtClean="0"/>
              <a:t>{</a:t>
            </a:r>
            <a:r>
              <a:rPr lang="en-US" altLang="nl-NL" dirty="0" err="1" smtClean="0"/>
              <a:t>behavior|Propose</a:t>
            </a:r>
            <a:r>
              <a:rPr lang="en-US" altLang="nl-NL" dirty="0" smtClean="0"/>
              <a:t>}</a:t>
            </a:r>
          </a:p>
          <a:p>
            <a:r>
              <a:rPr lang="en-US" altLang="nl-NL" dirty="0" smtClean="0"/>
              <a:t>{</a:t>
            </a:r>
            <a:r>
              <a:rPr lang="en-US" altLang="nl-NL" dirty="0" err="1" smtClean="0"/>
              <a:t>behavior|Balance</a:t>
            </a:r>
            <a:r>
              <a:rPr lang="en-US" altLang="nl-NL" dirty="0" smtClean="0"/>
              <a:t>}</a:t>
            </a:r>
          </a:p>
          <a:p>
            <a:r>
              <a:rPr lang="en-US" altLang="nl-NL" dirty="0" smtClean="0"/>
              <a:t>An effector is basically anything to manipulate our world, for example my arms, my legs, and my speakers, etcetera.</a:t>
            </a:r>
          </a:p>
          <a:p>
            <a:r>
              <a:rPr lang="en-US" altLang="nl-NL" dirty="0" smtClean="0"/>
              <a:t>{</a:t>
            </a:r>
            <a:r>
              <a:rPr lang="en-US" altLang="nl-NL" dirty="0" err="1" smtClean="0"/>
              <a:t>behavior|PushAsideBoth</a:t>
            </a:r>
            <a:r>
              <a:rPr lang="en-US" altLang="nl-NL" dirty="0" smtClean="0"/>
              <a:t>}</a:t>
            </a:r>
          </a:p>
          <a:p>
            <a:r>
              <a:rPr lang="en-US" altLang="nl-NL" dirty="0" smtClean="0"/>
              <a:t>Let's have a short look at what I can actually do with effectors.</a:t>
            </a:r>
          </a:p>
          <a:p>
            <a:endParaRPr lang="en-US" altLang="nl-NL" dirty="0" smtClean="0"/>
          </a:p>
          <a:p>
            <a:endParaRPr lang="en-US" altLang="nl-NL" dirty="0" smtClean="0"/>
          </a:p>
          <a:p>
            <a:endParaRPr lang="en-US" altLang="nl-NL" dirty="0" smtClean="0"/>
          </a:p>
          <a:p>
            <a:endParaRPr lang="en-US" altLang="nl-NL" dirty="0" smtClean="0"/>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pitchFamily="18" charset="0"/>
                <a:ea typeface="MS PGothic" pitchFamily="34" charset="-128"/>
              </a:defRPr>
            </a:lvl1pPr>
            <a:lvl2pPr marL="742950" indent="-285750" eaLnBrk="0" hangingPunct="0">
              <a:spcBef>
                <a:spcPct val="30000"/>
              </a:spcBef>
              <a:defRPr sz="1200">
                <a:solidFill>
                  <a:schemeClr val="tx1"/>
                </a:solidFill>
                <a:latin typeface="Times" pitchFamily="18" charset="0"/>
                <a:ea typeface="MS PGothic" pitchFamily="34" charset="-128"/>
              </a:defRPr>
            </a:lvl2pPr>
            <a:lvl3pPr marL="1143000" indent="-228600" eaLnBrk="0" hangingPunct="0">
              <a:spcBef>
                <a:spcPct val="30000"/>
              </a:spcBef>
              <a:defRPr sz="1200">
                <a:solidFill>
                  <a:schemeClr val="tx1"/>
                </a:solidFill>
                <a:latin typeface="Times" pitchFamily="18" charset="0"/>
                <a:ea typeface="MS PGothic" pitchFamily="34" charset="-128"/>
              </a:defRPr>
            </a:lvl3pPr>
            <a:lvl4pPr marL="1600200" indent="-228600" eaLnBrk="0" hangingPunct="0">
              <a:spcBef>
                <a:spcPct val="30000"/>
              </a:spcBef>
              <a:defRPr sz="1200">
                <a:solidFill>
                  <a:schemeClr val="tx1"/>
                </a:solidFill>
                <a:latin typeface="Times" pitchFamily="18" charset="0"/>
                <a:ea typeface="MS PGothic" pitchFamily="34" charset="-128"/>
              </a:defRPr>
            </a:lvl4pPr>
            <a:lvl5pPr marL="2057400" indent="-228600" eaLnBrk="0" hangingPunct="0">
              <a:spcBef>
                <a:spcPct val="30000"/>
              </a:spcBef>
              <a:defRPr sz="1200">
                <a:solidFill>
                  <a:schemeClr val="tx1"/>
                </a:solidFill>
                <a:latin typeface="Times"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pitchFamily="18" charset="0"/>
                <a:ea typeface="MS PGothic" pitchFamily="34" charset="-128"/>
              </a:defRPr>
            </a:lvl9pPr>
          </a:lstStyle>
          <a:p>
            <a:pPr>
              <a:spcBef>
                <a:spcPct val="0"/>
              </a:spcBef>
            </a:pPr>
            <a:fld id="{5204D535-69DA-41AA-BDCF-40840D0E3E39}" type="slidenum">
              <a:rPr lang="en-US" altLang="en-US" smtClean="0">
                <a:latin typeface="Arial" charset="0"/>
              </a:rPr>
              <a:pPr>
                <a:spcBef>
                  <a:spcPct val="0"/>
                </a:spcBef>
              </a:pPr>
              <a:t>3</a:t>
            </a:fld>
            <a:endParaRPr lang="en-US" altLang="en-US"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25 Head</a:t>
            </a:r>
          </a:p>
          <a:p>
            <a:r>
              <a:rPr lang="en-US" dirty="0" smtClean="0"/>
              <a:t>{</a:t>
            </a:r>
            <a:r>
              <a:rPr lang="en-US" dirty="0" err="1" smtClean="0"/>
              <a:t>behavior|Twinkle</a:t>
            </a:r>
            <a:r>
              <a:rPr lang="en-US" dirty="0" smtClean="0"/>
              <a:t>}</a:t>
            </a:r>
          </a:p>
          <a:p>
            <a:r>
              <a:rPr lang="en-US" dirty="0" smtClean="0"/>
              <a:t>{slide}</a:t>
            </a:r>
          </a:p>
          <a:p>
            <a:r>
              <a:rPr lang="en-US" dirty="0" smtClean="0"/>
              <a:t>\</a:t>
            </a:r>
            <a:r>
              <a:rPr lang="en-US" dirty="0" err="1" smtClean="0"/>
              <a:t>pau</a:t>
            </a:r>
            <a:r>
              <a:rPr lang="en-US" dirty="0" smtClean="0"/>
              <a:t>=1000\</a:t>
            </a:r>
          </a:p>
          <a:p>
            <a:endParaRPr lang="en-US" dirty="0" smtClean="0"/>
          </a:p>
          <a:p>
            <a:r>
              <a:rPr lang="en-US" dirty="0" smtClean="0"/>
              <a:t>{</a:t>
            </a:r>
            <a:r>
              <a:rPr lang="en-US" dirty="0" err="1" smtClean="0"/>
              <a:t>behavior|HandOver</a:t>
            </a:r>
            <a:r>
              <a:rPr lang="en-US" dirty="0" smtClean="0"/>
              <a:t>}</a:t>
            </a:r>
          </a:p>
          <a:p>
            <a:r>
              <a:rPr lang="en-US" dirty="0" smtClean="0"/>
              <a:t>A head is probably, the most important part for humanoids. For me, despite that many important electronic components,</a:t>
            </a:r>
          </a:p>
          <a:p>
            <a:r>
              <a:rPr lang="en-US" dirty="0" smtClean="0"/>
              <a:t>{</a:t>
            </a:r>
            <a:r>
              <a:rPr lang="en-US" dirty="0" err="1" smtClean="0"/>
              <a:t>behavior|ShowMic</a:t>
            </a:r>
            <a:r>
              <a:rPr lang="en-US" dirty="0" smtClean="0"/>
              <a:t>}</a:t>
            </a:r>
          </a:p>
          <a:p>
            <a:r>
              <a:rPr lang="en-US" dirty="0" smtClean="0"/>
              <a:t> are inside my head. its movements also help me </a:t>
            </a:r>
          </a:p>
          <a:p>
            <a:r>
              <a:rPr lang="en-US" dirty="0" smtClean="0"/>
              <a:t>{</a:t>
            </a:r>
            <a:r>
              <a:rPr lang="en-US" dirty="0" err="1" smtClean="0"/>
              <a:t>behavior|LookAround</a:t>
            </a:r>
            <a:r>
              <a:rPr lang="en-US" dirty="0" smtClean="0"/>
              <a:t>}</a:t>
            </a:r>
          </a:p>
          <a:p>
            <a:r>
              <a:rPr lang="en-US" dirty="0" smtClean="0"/>
              <a:t>to track objects that interest me.</a:t>
            </a:r>
          </a:p>
          <a:p>
            <a:r>
              <a:rPr lang="en-US" dirty="0" smtClean="0"/>
              <a:t>{</a:t>
            </a:r>
            <a:r>
              <a:rPr lang="en-US" dirty="0" err="1" smtClean="0"/>
              <a:t>behavior|LegRandomMove</a:t>
            </a:r>
            <a:r>
              <a:rPr lang="en-US" dirty="0" smtClean="0"/>
              <a:t>}</a:t>
            </a:r>
          </a:p>
          <a:p>
            <a:r>
              <a:rPr lang="en-US" dirty="0" smtClean="0"/>
              <a:t>My gaze direction also indicates my attention.</a:t>
            </a:r>
          </a:p>
          <a:p>
            <a:r>
              <a:rPr lang="en-US" dirty="0" smtClean="0"/>
              <a:t>{</a:t>
            </a:r>
            <a:r>
              <a:rPr lang="en-US" dirty="0" err="1" smtClean="0"/>
              <a:t>behavior|LegRandomMove</a:t>
            </a:r>
            <a:r>
              <a:rPr lang="en-US" dirty="0" smtClean="0"/>
              <a:t>}</a:t>
            </a:r>
          </a:p>
          <a:p>
            <a:r>
              <a:rPr lang="en-US" dirty="0" smtClean="0"/>
              <a:t>Of course, head movements are essential to some gestures like</a:t>
            </a:r>
          </a:p>
          <a:p>
            <a:r>
              <a:rPr lang="en-US" dirty="0" smtClean="0"/>
              <a:t>{</a:t>
            </a:r>
            <a:r>
              <a:rPr lang="en-US" dirty="0" err="1" smtClean="0"/>
              <a:t>behavior|Nod</a:t>
            </a:r>
            <a:r>
              <a:rPr lang="en-US" dirty="0" smtClean="0"/>
              <a:t>}</a:t>
            </a:r>
          </a:p>
          <a:p>
            <a:r>
              <a:rPr lang="en-US" dirty="0" smtClean="0"/>
              <a:t>nodding and shaking head, and to dance.</a:t>
            </a:r>
          </a:p>
          <a:p>
            <a:r>
              <a:rPr lang="en-US" dirty="0" smtClean="0"/>
              <a:t># show blue, red</a:t>
            </a:r>
          </a:p>
          <a:p>
            <a:r>
              <a:rPr lang="en-US" dirty="0" smtClean="0"/>
              <a:t>The lights in my eyes are also useful </a:t>
            </a:r>
          </a:p>
          <a:p>
            <a:r>
              <a:rPr lang="en-US" dirty="0" smtClean="0"/>
              <a:t>{</a:t>
            </a:r>
            <a:r>
              <a:rPr lang="en-US" dirty="0" err="1" smtClean="0"/>
              <a:t>behavior|Wink</a:t>
            </a:r>
            <a:r>
              <a:rPr lang="en-US" dirty="0" smtClean="0"/>
              <a:t>}</a:t>
            </a:r>
          </a:p>
          <a:p>
            <a:r>
              <a:rPr lang="en-US" dirty="0" smtClean="0"/>
              <a:t>for showing emotions.</a:t>
            </a:r>
          </a:p>
          <a:p>
            <a:r>
              <a:rPr lang="en-US" dirty="0" smtClean="0"/>
              <a:t>\</a:t>
            </a:r>
            <a:r>
              <a:rPr lang="en-US" dirty="0" err="1" smtClean="0"/>
              <a:t>pau</a:t>
            </a:r>
            <a:r>
              <a:rPr lang="en-US" dirty="0" smtClean="0"/>
              <a:t>=2000\</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4</a:t>
            </a:fld>
            <a:endParaRPr lang="en-US" altLang="en-US"/>
          </a:p>
        </p:txBody>
      </p:sp>
    </p:spTree>
    <p:extLst>
      <p:ext uri="{BB962C8B-B14F-4D97-AF65-F5344CB8AC3E}">
        <p14:creationId xmlns:p14="http://schemas.microsoft.com/office/powerpoint/2010/main" val="2410966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Slide 26 arms</a:t>
            </a:r>
          </a:p>
          <a:p>
            <a:r>
              <a:rPr lang="en-US" dirty="0" smtClean="0"/>
              <a:t>{</a:t>
            </a:r>
            <a:r>
              <a:rPr lang="en-US" dirty="0" err="1" smtClean="0"/>
              <a:t>behavior|Twinkle</a:t>
            </a:r>
            <a:r>
              <a:rPr lang="en-US" dirty="0" smtClean="0"/>
              <a:t>}</a:t>
            </a:r>
          </a:p>
          <a:p>
            <a:r>
              <a:rPr lang="en-US" dirty="0" smtClean="0"/>
              <a:t>{slide}\</a:t>
            </a:r>
            <a:r>
              <a:rPr lang="en-US" dirty="0" err="1" smtClean="0"/>
              <a:t>pau</a:t>
            </a:r>
            <a:r>
              <a:rPr lang="en-US" dirty="0" smtClean="0"/>
              <a:t>=1000\</a:t>
            </a:r>
          </a:p>
          <a:p>
            <a:endParaRPr lang="en-US" dirty="0" smtClean="0"/>
          </a:p>
          <a:p>
            <a:r>
              <a:rPr lang="en-US" dirty="0" smtClean="0"/>
              <a:t>{</a:t>
            </a:r>
            <a:r>
              <a:rPr lang="en-US" dirty="0" err="1" smtClean="0"/>
              <a:t>behavior|LegRandomMove</a:t>
            </a:r>
            <a:r>
              <a:rPr lang="en-US" dirty="0" smtClean="0"/>
              <a:t>}</a:t>
            </a:r>
          </a:p>
          <a:p>
            <a:r>
              <a:rPr lang="en-US" dirty="0" smtClean="0"/>
              <a:t>{</a:t>
            </a:r>
            <a:r>
              <a:rPr lang="en-US" dirty="0" err="1" smtClean="0"/>
              <a:t>behavior|Me</a:t>
            </a:r>
            <a:r>
              <a:rPr lang="en-US" dirty="0" smtClean="0"/>
              <a:t>}</a:t>
            </a:r>
          </a:p>
          <a:p>
            <a:r>
              <a:rPr lang="en-US" dirty="0" smtClean="0"/>
              <a:t>One of my important effectors is my arm. </a:t>
            </a:r>
          </a:p>
          <a:p>
            <a:r>
              <a:rPr lang="en-US" dirty="0" smtClean="0"/>
              <a:t>{</a:t>
            </a:r>
            <a:r>
              <a:rPr lang="en-US" dirty="0" err="1" smtClean="0"/>
              <a:t>behavior|Capisce</a:t>
            </a:r>
            <a:r>
              <a:rPr lang="en-US" dirty="0" smtClean="0"/>
              <a:t>}</a:t>
            </a:r>
          </a:p>
          <a:p>
            <a:r>
              <a:rPr lang="en-US" dirty="0" smtClean="0"/>
              <a:t>Although I only have three fingers for each hand, I can still grab objects. </a:t>
            </a:r>
          </a:p>
          <a:p>
            <a:r>
              <a:rPr lang="en-US" dirty="0" smtClean="0"/>
              <a:t>{</a:t>
            </a:r>
            <a:r>
              <a:rPr lang="en-US" dirty="0" err="1" smtClean="0"/>
              <a:t>behavior|RotatingCapisce</a:t>
            </a:r>
            <a:r>
              <a:rPr lang="en-US" dirty="0" smtClean="0"/>
              <a:t>}</a:t>
            </a:r>
          </a:p>
          <a:p>
            <a:r>
              <a:rPr lang="en-US" dirty="0" smtClean="0"/>
              <a:t>I can also use my arms to make gestures.</a:t>
            </a:r>
          </a:p>
          <a:p>
            <a:r>
              <a:rPr lang="en-US" dirty="0" smtClean="0"/>
              <a:t>{</a:t>
            </a:r>
            <a:r>
              <a:rPr lang="en-US" dirty="0" err="1" smtClean="0"/>
              <a:t>behavior|LegRandomMove</a:t>
            </a:r>
            <a:r>
              <a:rPr lang="en-US" dirty="0" smtClean="0"/>
              <a:t>}</a:t>
            </a:r>
          </a:p>
          <a:p>
            <a:r>
              <a:rPr lang="en-US" dirty="0" smtClean="0"/>
              <a:t>When I need to stand up, my arms also help me to support my body.</a:t>
            </a:r>
          </a:p>
          <a:p>
            <a:r>
              <a:rPr lang="en-US" dirty="0" smtClean="0"/>
              <a:t>{</a:t>
            </a:r>
            <a:r>
              <a:rPr lang="en-US" dirty="0" err="1" smtClean="0"/>
              <a:t>behavior|Clap</a:t>
            </a:r>
            <a:r>
              <a:rPr lang="en-US" dirty="0" smtClean="0"/>
              <a:t>}</a:t>
            </a:r>
          </a:p>
          <a:p>
            <a:r>
              <a:rPr lang="en-US" dirty="0" smtClean="0"/>
              <a:t>Arms are also necessary for entertainment like soccer, dance, and games.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5</a:t>
            </a:fld>
            <a:endParaRPr lang="en-US" altLang="en-US"/>
          </a:p>
        </p:txBody>
      </p:sp>
    </p:spTree>
    <p:extLst>
      <p:ext uri="{BB962C8B-B14F-4D97-AF65-F5344CB8AC3E}">
        <p14:creationId xmlns:p14="http://schemas.microsoft.com/office/powerpoint/2010/main" val="1633303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27 leg</a:t>
            </a:r>
          </a:p>
          <a:p>
            <a:r>
              <a:rPr lang="en-US" dirty="0" smtClean="0"/>
              <a:t>{</a:t>
            </a:r>
            <a:r>
              <a:rPr lang="en-US" dirty="0" err="1" smtClean="0"/>
              <a:t>behavior|Twinkle</a:t>
            </a:r>
            <a:r>
              <a:rPr lang="en-US" dirty="0" smtClean="0"/>
              <a:t>}</a:t>
            </a:r>
          </a:p>
          <a:p>
            <a:r>
              <a:rPr lang="en-US" dirty="0" smtClean="0"/>
              <a:t>{slide}\</a:t>
            </a:r>
            <a:r>
              <a:rPr lang="en-US" dirty="0" err="1" smtClean="0"/>
              <a:t>pau</a:t>
            </a:r>
            <a:r>
              <a:rPr lang="en-US" dirty="0" smtClean="0"/>
              <a:t>=1000\</a:t>
            </a:r>
          </a:p>
          <a:p>
            <a:endParaRPr lang="en-US" dirty="0" smtClean="0"/>
          </a:p>
          <a:p>
            <a:r>
              <a:rPr lang="en-US" dirty="0" smtClean="0"/>
              <a:t>{</a:t>
            </a:r>
            <a:r>
              <a:rPr lang="en-US" dirty="0" err="1" smtClean="0"/>
              <a:t>behavior|Propose</a:t>
            </a:r>
            <a:r>
              <a:rPr lang="en-US" dirty="0" smtClean="0"/>
              <a:t>}</a:t>
            </a:r>
          </a:p>
          <a:p>
            <a:r>
              <a:rPr lang="en-US" dirty="0" smtClean="0"/>
              <a:t>Legs are a representative feature for biped robots like me. </a:t>
            </a:r>
          </a:p>
          <a:p>
            <a:endParaRPr lang="en-US" dirty="0" smtClean="0"/>
          </a:p>
          <a:p>
            <a:r>
              <a:rPr lang="en-US" dirty="0" smtClean="0"/>
              <a:t>{</a:t>
            </a:r>
            <a:r>
              <a:rPr lang="en-US" dirty="0" err="1" smtClean="0"/>
              <a:t>behavior|LeanRight</a:t>
            </a:r>
            <a:r>
              <a:rPr lang="en-US" dirty="0" smtClean="0"/>
              <a:t>}</a:t>
            </a:r>
          </a:p>
          <a:p>
            <a:r>
              <a:rPr lang="en-US" dirty="0" smtClean="0"/>
              <a:t>They support our body, enable us to stand, walk, and jump.</a:t>
            </a:r>
          </a:p>
          <a:p>
            <a:endParaRPr lang="en-US" dirty="0" smtClean="0"/>
          </a:p>
          <a:p>
            <a:r>
              <a:rPr lang="en-US" dirty="0" smtClean="0"/>
              <a:t>{</a:t>
            </a:r>
            <a:r>
              <a:rPr lang="en-US" dirty="0" err="1" smtClean="0"/>
              <a:t>behavior|Propose</a:t>
            </a:r>
            <a:r>
              <a:rPr lang="en-US" dirty="0" smtClean="0"/>
              <a:t>}</a:t>
            </a:r>
          </a:p>
          <a:p>
            <a:r>
              <a:rPr lang="en-US" dirty="0" smtClean="0"/>
              <a:t>{</a:t>
            </a:r>
            <a:r>
              <a:rPr lang="en-US" dirty="0" err="1" smtClean="0"/>
              <a:t>behavior|LegRandomMove</a:t>
            </a:r>
            <a:r>
              <a:rPr lang="en-US" dirty="0" smtClean="0"/>
              <a:t>}</a:t>
            </a:r>
          </a:p>
          <a:p>
            <a:r>
              <a:rPr lang="en-US" dirty="0" smtClean="0"/>
              <a:t>Legs have advantages in walking over complex terrains, where wheels can be easily stuck, </a:t>
            </a:r>
          </a:p>
          <a:p>
            <a:r>
              <a:rPr lang="en-US" dirty="0" smtClean="0"/>
              <a:t>{</a:t>
            </a:r>
            <a:r>
              <a:rPr lang="en-US" dirty="0" err="1" smtClean="0"/>
              <a:t>behavior|HandOver</a:t>
            </a:r>
            <a:r>
              <a:rPr lang="en-US" dirty="0" smtClean="0"/>
              <a:t>}</a:t>
            </a:r>
          </a:p>
          <a:p>
            <a:r>
              <a:rPr lang="en-US" dirty="0" smtClean="0"/>
              <a:t>{</a:t>
            </a:r>
            <a:r>
              <a:rPr lang="en-US" dirty="0" err="1" smtClean="0"/>
              <a:t>behavior|LegRandomMove</a:t>
            </a:r>
            <a:r>
              <a:rPr lang="en-US" dirty="0" smtClean="0"/>
              <a:t>}</a:t>
            </a:r>
          </a:p>
          <a:p>
            <a:r>
              <a:rPr lang="en-US" dirty="0" smtClean="0"/>
              <a:t>for example, ruins caused by disasters.</a:t>
            </a:r>
          </a:p>
          <a:p>
            <a:endParaRPr lang="en-US" dirty="0" smtClean="0"/>
          </a:p>
          <a:p>
            <a:r>
              <a:rPr lang="en-US" dirty="0" smtClean="0"/>
              <a:t>{</a:t>
            </a:r>
            <a:r>
              <a:rPr lang="en-US" dirty="0" err="1" smtClean="0"/>
              <a:t>behavior|Spread</a:t>
            </a:r>
            <a:r>
              <a:rPr lang="en-US" dirty="0" smtClean="0"/>
              <a:t>}</a:t>
            </a:r>
          </a:p>
          <a:p>
            <a:r>
              <a:rPr lang="en-US" dirty="0" smtClean="0"/>
              <a:t>However, compared to wheels, it is not easy to control my move accurately. </a:t>
            </a:r>
          </a:p>
          <a:p>
            <a:r>
              <a:rPr lang="en-US" dirty="0" smtClean="0"/>
              <a:t>{</a:t>
            </a:r>
            <a:r>
              <a:rPr lang="en-US" dirty="0" err="1" smtClean="0"/>
              <a:t>behavior|LegRandomMove</a:t>
            </a:r>
            <a:r>
              <a:rPr lang="en-US" dirty="0" smtClean="0"/>
              <a:t>}</a:t>
            </a:r>
          </a:p>
          <a:p>
            <a:r>
              <a:rPr lang="en-US" dirty="0" smtClean="0"/>
              <a:t>This is caused by the backlash of my joints and the slippage of my feet.</a:t>
            </a:r>
          </a:p>
          <a:p>
            <a:r>
              <a:rPr lang="en-US" dirty="0" smtClean="0"/>
              <a:t>{</a:t>
            </a:r>
            <a:r>
              <a:rPr lang="en-US" dirty="0" err="1" smtClean="0"/>
              <a:t>behavior|HandOver</a:t>
            </a:r>
            <a:r>
              <a:rPr lang="en-US" dirty="0" smtClean="0"/>
              <a:t>}</a:t>
            </a:r>
          </a:p>
          <a:p>
            <a:r>
              <a:rPr lang="en-US" dirty="0" smtClean="0"/>
              <a:t>{</a:t>
            </a:r>
            <a:r>
              <a:rPr lang="en-US" dirty="0" err="1" smtClean="0"/>
              <a:t>behavior|LegRandomMove</a:t>
            </a:r>
            <a:r>
              <a:rPr lang="en-US" dirty="0" smtClean="0"/>
              <a:t>}</a:t>
            </a:r>
          </a:p>
          <a:p>
            <a:r>
              <a:rPr lang="en-US" dirty="0" smtClean="0"/>
              <a:t>As you might notice, I have been already standing at </a:t>
            </a:r>
          </a:p>
          <a:p>
            <a:r>
              <a:rPr lang="en-US" dirty="0" smtClean="0"/>
              <a:t>{</a:t>
            </a:r>
            <a:r>
              <a:rPr lang="en-US" dirty="0" err="1" smtClean="0"/>
              <a:t>behavior|OneTheOther</a:t>
            </a:r>
            <a:r>
              <a:rPr lang="en-US" dirty="0" smtClean="0"/>
              <a:t>}</a:t>
            </a:r>
          </a:p>
          <a:p>
            <a:r>
              <a:rPr lang="en-US" dirty="0" smtClean="0"/>
              <a:t>{</a:t>
            </a:r>
            <a:r>
              <a:rPr lang="en-US" dirty="0" err="1" smtClean="0"/>
              <a:t>behavior|LegRandomMove</a:t>
            </a:r>
            <a:r>
              <a:rPr lang="en-US" dirty="0" smtClean="0"/>
              <a:t>}</a:t>
            </a:r>
          </a:p>
          <a:p>
            <a:r>
              <a:rPr lang="en-US" dirty="0" smtClean="0"/>
              <a:t>a different position, from where I started the lecture, although my leg movements were small.</a:t>
            </a:r>
          </a:p>
          <a:p>
            <a:r>
              <a:rPr lang="en-US" dirty="0" smtClean="0"/>
              <a:t>{</a:t>
            </a:r>
            <a:r>
              <a:rPr lang="en-US" dirty="0" err="1" smtClean="0"/>
              <a:t>behavior|SpreadBoth</a:t>
            </a:r>
            <a:r>
              <a:rPr lang="en-US" dirty="0" smtClean="0"/>
              <a:t>}</a:t>
            </a:r>
          </a:p>
          <a:p>
            <a:r>
              <a:rPr lang="en-US" dirty="0" smtClean="0"/>
              <a:t>As a result, it is difficult to control me to walk in a straight line.</a:t>
            </a:r>
          </a:p>
          <a:p>
            <a:endParaRPr lang="en-US" dirty="0" smtClean="0"/>
          </a:p>
          <a:p>
            <a:r>
              <a:rPr lang="en-US" dirty="0" smtClean="0"/>
              <a:t>{</a:t>
            </a:r>
            <a:r>
              <a:rPr lang="en-US" dirty="0" err="1" smtClean="0"/>
              <a:t>behavior|PushAsideLeft</a:t>
            </a:r>
            <a:r>
              <a:rPr lang="en-US" dirty="0" smtClean="0"/>
              <a:t>}</a:t>
            </a:r>
          </a:p>
          <a:p>
            <a:r>
              <a:rPr lang="en-US" dirty="0" smtClean="0"/>
              <a:t>Legs are also important for entertainment.</a:t>
            </a:r>
          </a:p>
          <a:p>
            <a:endParaRPr lang="en-US" dirty="0" smtClean="0"/>
          </a:p>
          <a:p>
            <a:r>
              <a:rPr lang="en-US" dirty="0" smtClean="0"/>
              <a:t>Look at me! I am going to show you how I can stand on one leg, and, kick.</a:t>
            </a:r>
          </a:p>
          <a:p>
            <a:r>
              <a:rPr lang="en-US" dirty="0" smtClean="0"/>
              <a:t>{</a:t>
            </a:r>
            <a:r>
              <a:rPr lang="en-US" dirty="0" err="1" smtClean="0"/>
              <a:t>behavior|Kick</a:t>
            </a:r>
            <a:r>
              <a:rPr lang="en-US" dirty="0" smtClean="0"/>
              <a:t>}</a:t>
            </a:r>
          </a:p>
          <a:p>
            <a:endParaRPr lang="en-US" dirty="0" smtClean="0"/>
          </a:p>
          <a:p>
            <a:r>
              <a:rPr lang="en-US" dirty="0" smtClean="0"/>
              <a:t>\</a:t>
            </a:r>
            <a:r>
              <a:rPr lang="en-US" dirty="0" err="1" smtClean="0"/>
              <a:t>pau</a:t>
            </a:r>
            <a:r>
              <a:rPr lang="en-US" dirty="0" smtClean="0"/>
              <a:t>=10000\</a:t>
            </a:r>
          </a:p>
          <a:p>
            <a:endParaRPr lang="en-US" dirty="0" smtClean="0"/>
          </a:p>
          <a:p>
            <a:r>
              <a:rPr lang="en-US" dirty="0" smtClean="0"/>
              <a:t>If my friends were here, </a:t>
            </a:r>
          </a:p>
          <a:p>
            <a:r>
              <a:rPr lang="en-US" dirty="0" smtClean="0"/>
              <a:t>{</a:t>
            </a:r>
            <a:r>
              <a:rPr lang="en-US" dirty="0" err="1" smtClean="0"/>
              <a:t>behavior|Applaud</a:t>
            </a:r>
            <a:r>
              <a:rPr lang="en-US" dirty="0" smtClean="0"/>
              <a:t>}</a:t>
            </a:r>
          </a:p>
          <a:p>
            <a:r>
              <a:rPr lang="en-US" dirty="0" smtClean="0"/>
              <a:t>I could even play soccer or dance with them.</a:t>
            </a:r>
          </a:p>
          <a:p>
            <a:r>
              <a:rPr lang="en-US" dirty="0" smtClean="0"/>
              <a:t>\</a:t>
            </a:r>
            <a:r>
              <a:rPr lang="en-US" dirty="0" err="1" smtClean="0"/>
              <a:t>pau</a:t>
            </a:r>
            <a:r>
              <a:rPr lang="en-US" dirty="0" smtClean="0"/>
              <a:t>=500\</a:t>
            </a:r>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6</a:t>
            </a:fld>
            <a:endParaRPr lang="en-US" altLang="en-US"/>
          </a:p>
        </p:txBody>
      </p:sp>
    </p:spTree>
    <p:extLst>
      <p:ext uri="{BB962C8B-B14F-4D97-AF65-F5344CB8AC3E}">
        <p14:creationId xmlns:p14="http://schemas.microsoft.com/office/powerpoint/2010/main" val="2431585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 Slide 28 - ZMP Support Polygon</a:t>
            </a:r>
          </a:p>
          <a:p>
            <a:r>
              <a:rPr lang="en-US" altLang="en-US" dirty="0" smtClean="0"/>
              <a:t>{</a:t>
            </a:r>
            <a:r>
              <a:rPr lang="en-US" altLang="en-US" dirty="0" err="1" smtClean="0"/>
              <a:t>behavior|Twinkle</a:t>
            </a:r>
            <a:r>
              <a:rPr lang="en-US" altLang="en-US" dirty="0" smtClean="0"/>
              <a:t>}</a:t>
            </a:r>
          </a:p>
          <a:p>
            <a:r>
              <a:rPr lang="en-US" altLang="en-US" dirty="0" smtClean="0"/>
              <a:t>{slide}\</a:t>
            </a:r>
            <a:r>
              <a:rPr lang="en-US" altLang="en-US" dirty="0" err="1" smtClean="0"/>
              <a:t>pau</a:t>
            </a:r>
            <a:r>
              <a:rPr lang="en-US" altLang="en-US" dirty="0" smtClean="0"/>
              <a:t>=1000\</a:t>
            </a:r>
          </a:p>
          <a:p>
            <a:endParaRPr lang="en-US" altLang="en-US" dirty="0" smtClean="0"/>
          </a:p>
          <a:p>
            <a:r>
              <a:rPr lang="en-US" altLang="en-US" dirty="0" smtClean="0"/>
              <a:t>{</a:t>
            </a:r>
            <a:r>
              <a:rPr lang="en-US" altLang="en-US" dirty="0" err="1" smtClean="0"/>
              <a:t>behavior|Balance</a:t>
            </a:r>
            <a:r>
              <a:rPr lang="en-US" altLang="en-US" dirty="0" smtClean="0"/>
              <a:t>}</a:t>
            </a:r>
          </a:p>
          <a:p>
            <a:r>
              <a:rPr lang="en-US" altLang="en-US" dirty="0" err="1" smtClean="0"/>
              <a:t>Balence</a:t>
            </a:r>
            <a:r>
              <a:rPr lang="en-US" altLang="en-US" dirty="0" smtClean="0"/>
              <a:t> is a key aspect to the locomotion of biped robots.</a:t>
            </a:r>
          </a:p>
          <a:p>
            <a:r>
              <a:rPr lang="en-US" altLang="en-US" dirty="0" smtClean="0"/>
              <a:t>{</a:t>
            </a:r>
            <a:r>
              <a:rPr lang="en-US" altLang="en-US" dirty="0" err="1" smtClean="0"/>
              <a:t>behavior|MeAndYou</a:t>
            </a:r>
            <a:r>
              <a:rPr lang="en-US" altLang="en-US" dirty="0" smtClean="0"/>
              <a:t>}</a:t>
            </a:r>
          </a:p>
          <a:p>
            <a:r>
              <a:rPr lang="en-US" altLang="en-US" dirty="0" smtClean="0"/>
              <a:t>{</a:t>
            </a:r>
            <a:r>
              <a:rPr lang="en-US" altLang="en-US" dirty="0" err="1" smtClean="0"/>
              <a:t>behavior|LegRandomMove</a:t>
            </a:r>
            <a:r>
              <a:rPr lang="en-US" altLang="en-US" dirty="0" smtClean="0"/>
              <a:t>}</a:t>
            </a:r>
          </a:p>
          <a:p>
            <a:r>
              <a:rPr lang="en-US" altLang="en-US" dirty="0" smtClean="0"/>
              <a:t>Let me introduce to you, some basic concepts of controlling my balance.</a:t>
            </a:r>
          </a:p>
          <a:p>
            <a:endParaRPr lang="en-US" altLang="en-US" dirty="0" smtClean="0"/>
          </a:p>
          <a:p>
            <a:r>
              <a:rPr lang="en-US" altLang="en-US" dirty="0" smtClean="0"/>
              <a:t>{</a:t>
            </a:r>
            <a:r>
              <a:rPr lang="en-US" altLang="en-US" dirty="0" err="1" smtClean="0"/>
              <a:t>behavior|Capisce</a:t>
            </a:r>
            <a:r>
              <a:rPr lang="en-US" altLang="en-US" dirty="0" smtClean="0"/>
              <a:t>}</a:t>
            </a:r>
          </a:p>
          <a:p>
            <a:r>
              <a:rPr lang="en-US" altLang="en-US" dirty="0" smtClean="0"/>
              <a:t>{</a:t>
            </a:r>
            <a:r>
              <a:rPr lang="en-US" altLang="en-US" dirty="0" err="1" smtClean="0"/>
              <a:t>behavior|LegRandomMove</a:t>
            </a:r>
            <a:r>
              <a:rPr lang="en-US" altLang="en-US" dirty="0" smtClean="0"/>
              <a:t>}</a:t>
            </a:r>
          </a:p>
          <a:p>
            <a:r>
              <a:rPr lang="en-US" altLang="en-US" dirty="0" smtClean="0"/>
              <a:t>The Zero Moment Point, Z M P, is the point on the robot </a:t>
            </a:r>
            <a:r>
              <a:rPr lang="en-US" altLang="en-US" dirty="0" err="1" smtClean="0"/>
              <a:t>feets</a:t>
            </a:r>
            <a:r>
              <a:rPr lang="en-US" altLang="en-US" dirty="0" smtClean="0"/>
              <a:t>, where the moments acting on the robot</a:t>
            </a:r>
          </a:p>
          <a:p>
            <a:r>
              <a:rPr lang="en-US" altLang="en-US" dirty="0" smtClean="0"/>
              <a:t>{</a:t>
            </a:r>
            <a:r>
              <a:rPr lang="en-US" altLang="en-US" dirty="0" err="1" smtClean="0"/>
              <a:t>behavior|Weigh</a:t>
            </a:r>
            <a:r>
              <a:rPr lang="en-US" altLang="en-US" dirty="0" smtClean="0"/>
              <a:t>}</a:t>
            </a:r>
          </a:p>
          <a:p>
            <a:r>
              <a:rPr lang="en-US" altLang="en-US" dirty="0" smtClean="0"/>
              <a:t>are balanced by an opposing moment from the ground. </a:t>
            </a:r>
          </a:p>
          <a:p>
            <a:r>
              <a:rPr lang="en-US" altLang="en-US" dirty="0" smtClean="0"/>
              <a:t>{</a:t>
            </a:r>
            <a:r>
              <a:rPr lang="en-US" altLang="en-US" dirty="0" err="1" smtClean="0"/>
              <a:t>behavior|LegRandomMove</a:t>
            </a:r>
            <a:r>
              <a:rPr lang="en-US" altLang="en-US" dirty="0" smtClean="0"/>
              <a:t>}</a:t>
            </a:r>
          </a:p>
          <a:p>
            <a:r>
              <a:rPr lang="en-US" altLang="en-US" dirty="0" smtClean="0"/>
              <a:t>{</a:t>
            </a:r>
            <a:r>
              <a:rPr lang="en-US" altLang="en-US" dirty="0" err="1" smtClean="0"/>
              <a:t>behavior|State</a:t>
            </a:r>
            <a:r>
              <a:rPr lang="en-US" altLang="en-US" dirty="0" smtClean="0"/>
              <a:t>}</a:t>
            </a:r>
          </a:p>
          <a:p>
            <a:r>
              <a:rPr lang="en-US" altLang="en-US" dirty="0" smtClean="0"/>
              <a:t>If the Z M P is at the edge of the foot area or beyond it, the foot will tip over, and likely fall. </a:t>
            </a:r>
          </a:p>
          <a:p>
            <a:endParaRPr lang="en-US" altLang="en-US" dirty="0" smtClean="0"/>
          </a:p>
          <a:p>
            <a:endParaRPr lang="en-US" altLang="en-US" dirty="0" smtClean="0"/>
          </a:p>
          <a:p>
            <a:r>
              <a:rPr lang="en-US" altLang="en-US" dirty="0" smtClean="0"/>
              <a:t>{</a:t>
            </a:r>
            <a:r>
              <a:rPr lang="en-US" altLang="en-US" dirty="0" err="1" smtClean="0"/>
              <a:t>behavior|LegRandomMove</a:t>
            </a:r>
            <a:r>
              <a:rPr lang="en-US" altLang="en-US" dirty="0" smtClean="0"/>
              <a:t>}</a:t>
            </a:r>
          </a:p>
          <a:p>
            <a:r>
              <a:rPr lang="en-US" altLang="en-US" dirty="0" smtClean="0"/>
              <a:t>{</a:t>
            </a:r>
            <a:r>
              <a:rPr lang="en-US" altLang="en-US" dirty="0" err="1" smtClean="0"/>
              <a:t>behavior|HandOver</a:t>
            </a:r>
            <a:r>
              <a:rPr lang="en-US" altLang="en-US" dirty="0" smtClean="0"/>
              <a:t>}</a:t>
            </a:r>
          </a:p>
          <a:p>
            <a:r>
              <a:rPr lang="en-US" altLang="en-US" dirty="0" smtClean="0"/>
              <a:t>To be simple, the support polygon of a robot is the convex hull of the footprints on the ground.</a:t>
            </a:r>
          </a:p>
          <a:p>
            <a:endParaRPr lang="en-US" altLang="en-US" dirty="0" smtClean="0"/>
          </a:p>
          <a:p>
            <a:r>
              <a:rPr lang="en-US" altLang="en-US" dirty="0" smtClean="0"/>
              <a:t>{</a:t>
            </a:r>
            <a:r>
              <a:rPr lang="en-US" altLang="en-US" dirty="0" err="1" smtClean="0"/>
              <a:t>behavior|ConvergeHands</a:t>
            </a:r>
            <a:r>
              <a:rPr lang="en-US" altLang="en-US" dirty="0" smtClean="0"/>
              <a:t>}</a:t>
            </a:r>
          </a:p>
          <a:p>
            <a:r>
              <a:rPr lang="en-US" altLang="en-US" dirty="0" smtClean="0"/>
              <a:t>Under zero acceleration conditions, to keep the Z M P within the foot area, the center of mass of the robot body, </a:t>
            </a:r>
          </a:p>
          <a:p>
            <a:r>
              <a:rPr lang="en-US" altLang="en-US" dirty="0" smtClean="0"/>
              <a:t>{</a:t>
            </a:r>
            <a:r>
              <a:rPr lang="en-US" altLang="en-US" dirty="0" err="1" smtClean="0"/>
              <a:t>behavior|LegRandomMove</a:t>
            </a:r>
            <a:r>
              <a:rPr lang="en-US" altLang="en-US" dirty="0" smtClean="0"/>
              <a:t>}</a:t>
            </a:r>
          </a:p>
          <a:p>
            <a:r>
              <a:rPr lang="en-US" altLang="en-US" dirty="0" smtClean="0"/>
              <a:t>should be kept inside the support polygon,</a:t>
            </a:r>
          </a:p>
          <a:p>
            <a:r>
              <a:rPr lang="en-US" altLang="en-US" dirty="0" smtClean="0"/>
              <a:t>{</a:t>
            </a:r>
            <a:r>
              <a:rPr lang="en-US" altLang="en-US" dirty="0" err="1" smtClean="0"/>
              <a:t>behavior|Capisce</a:t>
            </a:r>
            <a:r>
              <a:rPr lang="en-US" altLang="en-US" dirty="0" smtClean="0"/>
              <a:t>}</a:t>
            </a:r>
          </a:p>
          <a:p>
            <a:r>
              <a:rPr lang="en-US" altLang="en-US" dirty="0" smtClean="0"/>
              <a:t>and if so, the robot will not rotate about the edges of the foot,</a:t>
            </a:r>
          </a:p>
          <a:p>
            <a:r>
              <a:rPr lang="en-US" altLang="en-US" dirty="0" smtClean="0"/>
              <a:t>{</a:t>
            </a:r>
            <a:r>
              <a:rPr lang="en-US" altLang="en-US" dirty="0" err="1" smtClean="0"/>
              <a:t>behavior|ShowBody</a:t>
            </a:r>
            <a:r>
              <a:rPr lang="en-US" altLang="en-US" dirty="0" smtClean="0"/>
              <a:t>}</a:t>
            </a:r>
          </a:p>
          <a:p>
            <a:r>
              <a:rPr lang="en-US" altLang="en-US" dirty="0" smtClean="0"/>
              <a:t>and will remain upright.</a:t>
            </a:r>
          </a:p>
          <a:p>
            <a:r>
              <a:rPr lang="en-US" altLang="en-US" dirty="0" smtClean="0"/>
              <a:t>\</a:t>
            </a:r>
            <a:r>
              <a:rPr lang="en-US" altLang="en-US" dirty="0" err="1" smtClean="0"/>
              <a:t>pau</a:t>
            </a:r>
            <a:r>
              <a:rPr lang="en-US" altLang="en-US" dirty="0" smtClean="0"/>
              <a:t>=1000\</a:t>
            </a:r>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pitchFamily="18" charset="0"/>
                <a:ea typeface="MS PGothic" pitchFamily="34" charset="-128"/>
              </a:defRPr>
            </a:lvl1pPr>
            <a:lvl2pPr marL="742950" indent="-285750" eaLnBrk="0" hangingPunct="0">
              <a:spcBef>
                <a:spcPct val="30000"/>
              </a:spcBef>
              <a:defRPr sz="1200">
                <a:solidFill>
                  <a:schemeClr val="tx1"/>
                </a:solidFill>
                <a:latin typeface="Times" pitchFamily="18" charset="0"/>
                <a:ea typeface="MS PGothic" pitchFamily="34" charset="-128"/>
              </a:defRPr>
            </a:lvl2pPr>
            <a:lvl3pPr marL="1143000" indent="-228600" eaLnBrk="0" hangingPunct="0">
              <a:spcBef>
                <a:spcPct val="30000"/>
              </a:spcBef>
              <a:defRPr sz="1200">
                <a:solidFill>
                  <a:schemeClr val="tx1"/>
                </a:solidFill>
                <a:latin typeface="Times" pitchFamily="18" charset="0"/>
                <a:ea typeface="MS PGothic" pitchFamily="34" charset="-128"/>
              </a:defRPr>
            </a:lvl3pPr>
            <a:lvl4pPr marL="1600200" indent="-228600" eaLnBrk="0" hangingPunct="0">
              <a:spcBef>
                <a:spcPct val="30000"/>
              </a:spcBef>
              <a:defRPr sz="1200">
                <a:solidFill>
                  <a:schemeClr val="tx1"/>
                </a:solidFill>
                <a:latin typeface="Times" pitchFamily="18" charset="0"/>
                <a:ea typeface="MS PGothic" pitchFamily="34" charset="-128"/>
              </a:defRPr>
            </a:lvl4pPr>
            <a:lvl5pPr marL="2057400" indent="-228600" eaLnBrk="0" hangingPunct="0">
              <a:spcBef>
                <a:spcPct val="30000"/>
              </a:spcBef>
              <a:defRPr sz="1200">
                <a:solidFill>
                  <a:schemeClr val="tx1"/>
                </a:solidFill>
                <a:latin typeface="Times"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pitchFamily="18" charset="0"/>
                <a:ea typeface="MS PGothic" pitchFamily="34" charset="-128"/>
              </a:defRPr>
            </a:lvl9pPr>
          </a:lstStyle>
          <a:p>
            <a:pPr>
              <a:spcBef>
                <a:spcPct val="0"/>
              </a:spcBef>
            </a:pPr>
            <a:fld id="{73AA0E27-94A6-41FF-AB54-656538342044}" type="slidenum">
              <a:rPr lang="en-US" altLang="en-US" smtClean="0">
                <a:latin typeface="Arial" charset="0"/>
              </a:rPr>
              <a:pPr>
                <a:spcBef>
                  <a:spcPct val="0"/>
                </a:spcBef>
              </a:pPr>
              <a:t>7</a:t>
            </a:fld>
            <a:endParaRPr lang="en-US" altLang="en-US" smtClean="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200" b="0" i="0" kern="1200" dirty="0" smtClean="0">
                <a:solidFill>
                  <a:schemeClr val="tx1"/>
                </a:solidFill>
                <a:effectLst/>
                <a:latin typeface="Times" pitchFamily="18" charset="0"/>
                <a:ea typeface="MS PGothic" pitchFamily="34" charset="-128"/>
              </a:rPr>
              <a:t># Slide 29 - ZMP Support Polygon</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behavior|Twinkle</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{slide}\</a:t>
            </a:r>
            <a:r>
              <a:rPr lang="en-US" altLang="en-US" sz="1200" b="0" i="0" kern="1200" dirty="0" err="1" smtClean="0">
                <a:solidFill>
                  <a:schemeClr val="tx1"/>
                </a:solidFill>
                <a:effectLst/>
                <a:latin typeface="Times" pitchFamily="18" charset="0"/>
                <a:ea typeface="MS PGothic" pitchFamily="34" charset="-128"/>
              </a:rPr>
              <a:t>pau</a:t>
            </a:r>
            <a:r>
              <a:rPr lang="en-US" altLang="en-US" sz="1200" b="0" i="0" kern="1200" dirty="0" smtClean="0">
                <a:solidFill>
                  <a:schemeClr val="tx1"/>
                </a:solidFill>
                <a:effectLst/>
                <a:latin typeface="Times" pitchFamily="18" charset="0"/>
                <a:ea typeface="MS PGothic" pitchFamily="34" charset="-128"/>
              </a:rPr>
              <a:t>=1000\</a:t>
            </a:r>
          </a:p>
          <a:p>
            <a:endParaRPr lang="en-US" altLang="en-US" sz="1200" b="0" i="0" kern="1200" dirty="0" smtClean="0">
              <a:solidFill>
                <a:schemeClr val="tx1"/>
              </a:solidFill>
              <a:effectLst/>
              <a:latin typeface="Times" pitchFamily="18" charset="0"/>
              <a:ea typeface="MS PGothic" pitchFamily="34" charset="-128"/>
            </a:endParaRP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behavior|LegRandomMove</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In this slide, I will talk about balance during walking.</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behavior|Propose</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When I am walking, I select the next step very carefully.</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behavior|LegRandomMove</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to guarantee the Z M P of my body always inside the support polygon. As you can see, </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behavior|Walk</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my steps are small, and unlike a human.</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pau</a:t>
            </a:r>
            <a:r>
              <a:rPr lang="en-US" altLang="en-US" sz="1200" b="0" i="0" kern="1200" dirty="0" smtClean="0">
                <a:solidFill>
                  <a:schemeClr val="tx1"/>
                </a:solidFill>
                <a:effectLst/>
                <a:latin typeface="Times" pitchFamily="18" charset="0"/>
                <a:ea typeface="MS PGothic" pitchFamily="34" charset="-128"/>
              </a:rPr>
              <a:t>=1500\</a:t>
            </a:r>
          </a:p>
          <a:p>
            <a:endParaRPr lang="en-US" altLang="en-US" sz="1200" b="0" i="0" kern="1200" dirty="0" smtClean="0">
              <a:solidFill>
                <a:schemeClr val="tx1"/>
              </a:solidFill>
              <a:effectLst/>
              <a:latin typeface="Times" pitchFamily="18" charset="0"/>
              <a:ea typeface="MS PGothic" pitchFamily="34" charset="-128"/>
            </a:endParaRP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behavior|HandOverLeft</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behavior|LegRandomMove</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More sophisticated walking style requires more complex algorithms, to keep the Z M P inside the support polygon.</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behavior|ProposeLeft</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behavior|LegRandomMove</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One method is to model the locomotion of each leg, as an inverted pendulum cart, since most of the mass </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behavior|ShowBody</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aggregates in my upper body.</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pau</a:t>
            </a:r>
            <a:r>
              <a:rPr lang="en-US" altLang="en-US" sz="1200" b="0" i="0" kern="1200" dirty="0" smtClean="0">
                <a:solidFill>
                  <a:schemeClr val="tx1"/>
                </a:solidFill>
                <a:effectLst/>
                <a:latin typeface="Times" pitchFamily="18" charset="0"/>
                <a:ea typeface="MS PGothic" pitchFamily="34" charset="-128"/>
              </a:rPr>
              <a:t>=800\</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behavior|Capisce</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behavior|LegRandomMove</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A widely used model is linear inverted pendulum mode, which constrains the motion of my body to the X Y plane.</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behavior|ConvergeHands</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Achieving position control of legs while making sure that, the Z M P is inside the foot area</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behavior|SpreadBoth</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behavior|LegRandomMove</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is a whole research field on its own, so I will not provide further details in this lecture.</a:t>
            </a:r>
          </a:p>
          <a:p>
            <a:endParaRPr lang="en-US" altLang="en-US" sz="1200" b="0" i="0" kern="1200" dirty="0" smtClean="0">
              <a:solidFill>
                <a:schemeClr val="tx1"/>
              </a:solidFill>
              <a:effectLst/>
              <a:latin typeface="Times" pitchFamily="18" charset="0"/>
              <a:ea typeface="MS PGothic" pitchFamily="34" charset="-128"/>
            </a:endParaRPr>
          </a:p>
          <a:p>
            <a:r>
              <a:rPr lang="en-US" altLang="en-US" sz="1200" b="0" i="0" kern="1200" dirty="0" smtClean="0">
                <a:solidFill>
                  <a:schemeClr val="tx1"/>
                </a:solidFill>
                <a:effectLst/>
                <a:latin typeface="Times" pitchFamily="18" charset="0"/>
                <a:ea typeface="MS PGothic" pitchFamily="34" charset="-128"/>
              </a:rPr>
              <a:t># summary</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behavior|Clap</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behavior|LegRandomMove</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This is just what I can do with my effectors though, there are even robots that can juggle or play ping pong.</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behavior|No</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but I can not react fast enough.</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behavior|ShowBiceps</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a:t>
            </a:r>
            <a:r>
              <a:rPr lang="en-US" altLang="en-US" sz="1200" b="0" i="0" kern="1200" dirty="0" err="1" smtClean="0">
                <a:solidFill>
                  <a:schemeClr val="tx1"/>
                </a:solidFill>
                <a:effectLst/>
                <a:latin typeface="Times" pitchFamily="18" charset="0"/>
                <a:ea typeface="MS PGothic" pitchFamily="34" charset="-128"/>
              </a:rPr>
              <a:t>behavior|PushAsideBoth</a:t>
            </a:r>
            <a:r>
              <a:rPr lang="en-US" altLang="en-US" sz="1200" b="0" i="0" kern="1200" dirty="0" smtClean="0">
                <a:solidFill>
                  <a:schemeClr val="tx1"/>
                </a:solidFill>
                <a:effectLst/>
                <a:latin typeface="Times" pitchFamily="18" charset="0"/>
                <a:ea typeface="MS PGothic" pitchFamily="34" charset="-128"/>
              </a:rPr>
              <a:t>}</a:t>
            </a:r>
          </a:p>
          <a:p>
            <a:r>
              <a:rPr lang="en-US" altLang="en-US" sz="1200" b="0" i="0" kern="1200" dirty="0" smtClean="0">
                <a:solidFill>
                  <a:schemeClr val="tx1"/>
                </a:solidFill>
                <a:effectLst/>
                <a:latin typeface="Times" pitchFamily="18" charset="0"/>
                <a:ea typeface="MS PGothic" pitchFamily="34" charset="-128"/>
              </a:rPr>
              <a:t>As you see, motors are not the only effectors that exist, but for me and most robots they are the most important ones, as they are essential to the movements of my body.</a:t>
            </a:r>
          </a:p>
          <a:p>
            <a:endParaRPr lang="en-US" altLang="en-US" sz="1200" b="0" i="0" kern="1200" dirty="0" smtClean="0">
              <a:solidFill>
                <a:schemeClr val="tx1"/>
              </a:solidFill>
              <a:effectLst/>
              <a:latin typeface="Times" pitchFamily="18" charset="0"/>
              <a:ea typeface="MS PGothic" pitchFamily="34" charset="-128"/>
            </a:endParaRPr>
          </a:p>
          <a:p>
            <a:endParaRPr lang="en-US" altLang="en-US" sz="1200" b="0" i="0" kern="1200" dirty="0" smtClean="0">
              <a:solidFill>
                <a:schemeClr val="tx1"/>
              </a:solidFill>
              <a:effectLst/>
              <a:latin typeface="Times" pitchFamily="18" charset="0"/>
              <a:ea typeface="MS PGothic" pitchFamily="34" charset="-128"/>
            </a:endParaRPr>
          </a:p>
          <a:p>
            <a:endParaRPr lang="en-US" altLang="en-US" sz="1200" b="0" i="0" kern="1200" dirty="0" smtClean="0">
              <a:solidFill>
                <a:schemeClr val="tx1"/>
              </a:solidFill>
              <a:effectLst/>
              <a:latin typeface="Times" pitchFamily="18" charset="0"/>
              <a:ea typeface="MS PGothic" pitchFamily="34" charset="-128"/>
            </a:endParaRPr>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pitchFamily="18" charset="0"/>
                <a:ea typeface="MS PGothic" pitchFamily="34" charset="-128"/>
              </a:defRPr>
            </a:lvl1pPr>
            <a:lvl2pPr marL="742950" indent="-285750" eaLnBrk="0" hangingPunct="0">
              <a:spcBef>
                <a:spcPct val="30000"/>
              </a:spcBef>
              <a:defRPr sz="1200">
                <a:solidFill>
                  <a:schemeClr val="tx1"/>
                </a:solidFill>
                <a:latin typeface="Times" pitchFamily="18" charset="0"/>
                <a:ea typeface="MS PGothic" pitchFamily="34" charset="-128"/>
              </a:defRPr>
            </a:lvl2pPr>
            <a:lvl3pPr marL="1143000" indent="-228600" eaLnBrk="0" hangingPunct="0">
              <a:spcBef>
                <a:spcPct val="30000"/>
              </a:spcBef>
              <a:defRPr sz="1200">
                <a:solidFill>
                  <a:schemeClr val="tx1"/>
                </a:solidFill>
                <a:latin typeface="Times" pitchFamily="18" charset="0"/>
                <a:ea typeface="MS PGothic" pitchFamily="34" charset="-128"/>
              </a:defRPr>
            </a:lvl3pPr>
            <a:lvl4pPr marL="1600200" indent="-228600" eaLnBrk="0" hangingPunct="0">
              <a:spcBef>
                <a:spcPct val="30000"/>
              </a:spcBef>
              <a:defRPr sz="1200">
                <a:solidFill>
                  <a:schemeClr val="tx1"/>
                </a:solidFill>
                <a:latin typeface="Times" pitchFamily="18" charset="0"/>
                <a:ea typeface="MS PGothic" pitchFamily="34" charset="-128"/>
              </a:defRPr>
            </a:lvl4pPr>
            <a:lvl5pPr marL="2057400" indent="-228600" eaLnBrk="0" hangingPunct="0">
              <a:spcBef>
                <a:spcPct val="30000"/>
              </a:spcBef>
              <a:defRPr sz="1200">
                <a:solidFill>
                  <a:schemeClr val="tx1"/>
                </a:solidFill>
                <a:latin typeface="Times"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pitchFamily="18" charset="0"/>
                <a:ea typeface="MS PGothic" pitchFamily="34" charset="-128"/>
              </a:defRPr>
            </a:lvl9pPr>
          </a:lstStyle>
          <a:p>
            <a:pPr>
              <a:spcBef>
                <a:spcPct val="0"/>
              </a:spcBef>
            </a:pPr>
            <a:fld id="{EA690DB4-7095-4740-9D13-C4A2F0DB3693}" type="slidenum">
              <a:rPr lang="en-US" altLang="en-US" smtClean="0">
                <a:latin typeface="Arial" charset="0"/>
              </a:rPr>
              <a:pPr>
                <a:spcBef>
                  <a:spcPct val="0"/>
                </a:spcBef>
              </a:pPr>
              <a:t>8</a:t>
            </a:fld>
            <a:endParaRPr lang="en-US" altLang="en-US"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Slide 30 - DOF</a:t>
            </a:r>
          </a:p>
          <a:p>
            <a:r>
              <a:rPr lang="en-US" dirty="0" smtClean="0"/>
              <a:t>{</a:t>
            </a:r>
            <a:r>
              <a:rPr lang="en-US" dirty="0" err="1" smtClean="0"/>
              <a:t>behavior|Twinkle</a:t>
            </a:r>
            <a:r>
              <a:rPr lang="en-US" dirty="0" smtClean="0"/>
              <a:t>}</a:t>
            </a:r>
          </a:p>
          <a:p>
            <a:r>
              <a:rPr lang="en-US" dirty="0" smtClean="0"/>
              <a:t>{slide}\</a:t>
            </a:r>
            <a:r>
              <a:rPr lang="en-US" dirty="0" err="1" smtClean="0"/>
              <a:t>pau</a:t>
            </a:r>
            <a:r>
              <a:rPr lang="en-US" dirty="0" smtClean="0"/>
              <a:t>=1000\</a:t>
            </a:r>
          </a:p>
          <a:p>
            <a:endParaRPr lang="en-US" dirty="0" smtClean="0"/>
          </a:p>
          <a:p>
            <a:r>
              <a:rPr lang="en-US" dirty="0" smtClean="0"/>
              <a:t>{</a:t>
            </a:r>
            <a:r>
              <a:rPr lang="en-US" dirty="0" err="1" smtClean="0"/>
              <a:t>behavior|YouAndMe</a:t>
            </a:r>
            <a:r>
              <a:rPr lang="en-US" dirty="0" smtClean="0"/>
              <a:t>}</a:t>
            </a:r>
          </a:p>
          <a:p>
            <a:r>
              <a:rPr lang="en-US" dirty="0" smtClean="0"/>
              <a:t>{</a:t>
            </a:r>
            <a:r>
              <a:rPr lang="en-US" dirty="0" err="1" smtClean="0"/>
              <a:t>behavior|LegRandomMove</a:t>
            </a:r>
            <a:r>
              <a:rPr lang="en-US" dirty="0" smtClean="0"/>
              <a:t>}</a:t>
            </a:r>
          </a:p>
          <a:p>
            <a:r>
              <a:rPr lang="en-US" dirty="0" smtClean="0"/>
              <a:t>Your arms and mine too, are limited by what we call degrees of freedom.</a:t>
            </a:r>
          </a:p>
          <a:p>
            <a:r>
              <a:rPr lang="en-US" dirty="0" smtClean="0"/>
              <a:t>{</a:t>
            </a:r>
            <a:r>
              <a:rPr lang="en-US" dirty="0" err="1" smtClean="0"/>
              <a:t>behavior|Capisce</a:t>
            </a:r>
            <a:r>
              <a:rPr lang="en-US" dirty="0" smtClean="0"/>
              <a:t>}</a:t>
            </a:r>
          </a:p>
          <a:p>
            <a:r>
              <a:rPr lang="en-US" dirty="0" smtClean="0"/>
              <a:t>A free object has six degrees of freedom, three for moving, and three for rotation.</a:t>
            </a:r>
          </a:p>
          <a:p>
            <a:r>
              <a:rPr lang="en-US" dirty="0" smtClean="0"/>
              <a:t>{</a:t>
            </a:r>
            <a:r>
              <a:rPr lang="en-US" dirty="0" err="1" smtClean="0"/>
              <a:t>behavior|Convince</a:t>
            </a:r>
            <a:r>
              <a:rPr lang="en-US" dirty="0" smtClean="0"/>
              <a:t>}</a:t>
            </a:r>
          </a:p>
          <a:p>
            <a:r>
              <a:rPr lang="en-US" dirty="0" smtClean="0"/>
              <a:t>{</a:t>
            </a:r>
            <a:r>
              <a:rPr lang="en-US" dirty="0" err="1" smtClean="0"/>
              <a:t>behavior|LegRandomMove</a:t>
            </a:r>
            <a:r>
              <a:rPr lang="en-US" dirty="0" smtClean="0"/>
              <a:t>}</a:t>
            </a:r>
          </a:p>
          <a:p>
            <a:r>
              <a:rPr lang="en-US" dirty="0" smtClean="0"/>
              <a:t>A linkage, like my arm, is formed by several bars connected by joints.</a:t>
            </a:r>
          </a:p>
          <a:p>
            <a:r>
              <a:rPr lang="en-US" dirty="0" smtClean="0"/>
              <a:t>{</a:t>
            </a:r>
            <a:r>
              <a:rPr lang="en-US" dirty="0" err="1" smtClean="0"/>
              <a:t>behavior|HandOverLeft</a:t>
            </a:r>
            <a:r>
              <a:rPr lang="en-US" dirty="0" smtClean="0"/>
              <a:t>}</a:t>
            </a:r>
          </a:p>
          <a:p>
            <a:r>
              <a:rPr lang="en-US" dirty="0" err="1" smtClean="0"/>
              <a:t>Joitns</a:t>
            </a:r>
            <a:r>
              <a:rPr lang="en-US" dirty="0" smtClean="0"/>
              <a:t> reduce degrees of freedom, because the bars cannot move freely anymore. </a:t>
            </a:r>
          </a:p>
          <a:p>
            <a:r>
              <a:rPr lang="en-US" dirty="0" smtClean="0"/>
              <a:t>{</a:t>
            </a:r>
            <a:r>
              <a:rPr lang="en-US" dirty="0" err="1" smtClean="0"/>
              <a:t>behavior|LegRandomMove</a:t>
            </a:r>
            <a:r>
              <a:rPr lang="en-US" dirty="0" smtClean="0"/>
              <a:t>}</a:t>
            </a:r>
          </a:p>
          <a:p>
            <a:r>
              <a:rPr lang="en-US" dirty="0" smtClean="0"/>
              <a:t>They can only rotate around the joints. Take your wrist for example.</a:t>
            </a:r>
          </a:p>
          <a:p>
            <a:r>
              <a:rPr lang="en-US" dirty="0" smtClean="0"/>
              <a:t>{</a:t>
            </a:r>
            <a:r>
              <a:rPr lang="en-US" dirty="0" err="1" smtClean="0"/>
              <a:t>behavior|LRUD</a:t>
            </a:r>
            <a:r>
              <a:rPr lang="en-US" dirty="0" smtClean="0"/>
              <a:t>}</a:t>
            </a:r>
          </a:p>
          <a:p>
            <a:r>
              <a:rPr lang="en-US" dirty="0" smtClean="0"/>
              <a:t>You can rotate it up and down, left and right, and twist it, giving it three degrees of freedom.</a:t>
            </a:r>
          </a:p>
          <a:p>
            <a:r>
              <a:rPr lang="en-US" dirty="0" smtClean="0"/>
              <a:t>{</a:t>
            </a:r>
            <a:r>
              <a:rPr lang="en-US" dirty="0" err="1" smtClean="0"/>
              <a:t>behavior|No</a:t>
            </a:r>
            <a:r>
              <a:rPr lang="en-US" dirty="0" smtClean="0"/>
              <a:t>}</a:t>
            </a:r>
          </a:p>
          <a:p>
            <a:r>
              <a:rPr lang="en-US" dirty="0" smtClean="0"/>
              <a:t>{</a:t>
            </a:r>
            <a:r>
              <a:rPr lang="en-US" dirty="0" err="1" smtClean="0"/>
              <a:t>behavior|LegRandomMove</a:t>
            </a:r>
            <a:r>
              <a:rPr lang="en-US" dirty="0" smtClean="0"/>
              <a:t>}</a:t>
            </a:r>
          </a:p>
          <a:p>
            <a:r>
              <a:rPr lang="en-US" dirty="0" smtClean="0"/>
              <a:t>My arm has even less degrees of freedom, because only some joints can rotate around three axes.</a:t>
            </a:r>
          </a:p>
          <a:p>
            <a:r>
              <a:rPr lang="en-US" dirty="0" smtClean="0"/>
              <a:t>{</a:t>
            </a:r>
            <a:r>
              <a:rPr lang="en-US" dirty="0" err="1" smtClean="0"/>
              <a:t>behavior|CapisceLeft</a:t>
            </a:r>
            <a:r>
              <a:rPr lang="en-US" dirty="0" smtClean="0"/>
              <a:t>}</a:t>
            </a:r>
          </a:p>
          <a:p>
            <a:r>
              <a:rPr lang="en-US" dirty="0" smtClean="0"/>
              <a:t>Some of my joints, like the three fingers of my hand, are controlled </a:t>
            </a:r>
          </a:p>
          <a:p>
            <a:r>
              <a:rPr lang="en-US" dirty="0" smtClean="0"/>
              <a:t>{</a:t>
            </a:r>
            <a:r>
              <a:rPr lang="en-US" dirty="0" err="1" smtClean="0"/>
              <a:t>behavior|Tiny</a:t>
            </a:r>
            <a:r>
              <a:rPr lang="en-US" dirty="0" smtClean="0"/>
              <a:t>}</a:t>
            </a:r>
          </a:p>
          <a:p>
            <a:r>
              <a:rPr lang="en-US" dirty="0" smtClean="0"/>
              <a:t>by only one motor, so it only has one degree of freedom.</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71AC164-3F16-4EA8-B03B-072A47F83CB3}" type="slidenum">
              <a:rPr lang="en-US" altLang="en-US" smtClean="0"/>
              <a:pPr>
                <a:defRPr/>
              </a:pPr>
              <a:t>9</a:t>
            </a:fld>
            <a:endParaRPr lang="en-US" altLang="en-US"/>
          </a:p>
        </p:txBody>
      </p:sp>
    </p:spTree>
    <p:extLst>
      <p:ext uri="{BB962C8B-B14F-4D97-AF65-F5344CB8AC3E}">
        <p14:creationId xmlns:p14="http://schemas.microsoft.com/office/powerpoint/2010/main" val="3050632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eldia">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471488" y="2055813"/>
            <a:ext cx="7307262" cy="1897062"/>
          </a:xfrm>
          <a:prstGeom prst="rect">
            <a:avLst/>
          </a:prstGeom>
          <a:solidFill>
            <a:schemeClr val="tx1"/>
          </a:solidFill>
          <a:ln w="9525">
            <a:noFill/>
            <a:round/>
            <a:headEnd/>
            <a:tailEnd/>
          </a:ln>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defRPr/>
            </a:pPr>
            <a:endParaRPr lang="nl-NL" altLang="en-US" smtClean="0">
              <a:latin typeface="Arial" charset="0"/>
              <a:cs typeface="Arial" charset="0"/>
            </a:endParaRPr>
          </a:p>
        </p:txBody>
      </p:sp>
      <p:sp>
        <p:nvSpPr>
          <p:cNvPr id="2" name="Titel 1"/>
          <p:cNvSpPr>
            <a:spLocks noGrp="1"/>
          </p:cNvSpPr>
          <p:nvPr>
            <p:ph type="ctrTitle"/>
          </p:nvPr>
        </p:nvSpPr>
        <p:spPr>
          <a:xfrm>
            <a:off x="685799" y="2155827"/>
            <a:ext cx="6798733" cy="646642"/>
          </a:xfrm>
        </p:spPr>
        <p:txBody>
          <a:bodyPr/>
          <a:lstStyle>
            <a:lvl1pPr>
              <a:defRPr baseline="0">
                <a:solidFill>
                  <a:schemeClr val="bg1"/>
                </a:solidFill>
              </a:defRPr>
            </a:lvl1pPr>
          </a:lstStyle>
          <a:p>
            <a:r>
              <a:rPr lang="nl-NL" dirty="0" smtClean="0"/>
              <a:t>Click to </a:t>
            </a:r>
            <a:r>
              <a:rPr lang="nl-NL" dirty="0" err="1" smtClean="0"/>
              <a:t>edit</a:t>
            </a:r>
            <a:r>
              <a:rPr lang="nl-NL" dirty="0" smtClean="0"/>
              <a:t> </a:t>
            </a:r>
            <a:r>
              <a:rPr lang="nl-NL" dirty="0" err="1" smtClean="0"/>
              <a:t>Master</a:t>
            </a:r>
            <a:r>
              <a:rPr lang="nl-NL" dirty="0" smtClean="0"/>
              <a:t> </a:t>
            </a:r>
            <a:r>
              <a:rPr lang="nl-NL" dirty="0" err="1" smtClean="0"/>
              <a:t>title</a:t>
            </a:r>
            <a:r>
              <a:rPr lang="nl-NL" dirty="0" smtClean="0"/>
              <a:t> </a:t>
            </a:r>
            <a:r>
              <a:rPr lang="nl-NL" dirty="0" err="1" smtClean="0"/>
              <a:t>style</a:t>
            </a:r>
            <a:endParaRPr lang="nl-NL" dirty="0"/>
          </a:p>
        </p:txBody>
      </p:sp>
      <p:sp>
        <p:nvSpPr>
          <p:cNvPr id="3" name="Ondertitel 2"/>
          <p:cNvSpPr>
            <a:spLocks noGrp="1"/>
          </p:cNvSpPr>
          <p:nvPr>
            <p:ph type="subTitle" idx="1"/>
          </p:nvPr>
        </p:nvSpPr>
        <p:spPr>
          <a:xfrm>
            <a:off x="694265" y="2861729"/>
            <a:ext cx="6781801" cy="1016004"/>
          </a:xfrm>
        </p:spPr>
        <p:txBody>
          <a:bodyPr/>
          <a:lstStyle>
            <a:lvl1pPr marL="0" indent="0" algn="l">
              <a:buNone/>
              <a:defRPr>
                <a:solidFill>
                  <a:srgbClr val="00A6D6"/>
                </a:solidFill>
                <a:latin typeface="Bookman Old Style"/>
                <a:cs typeface="Bookman Old Styl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NL" dirty="0" smtClean="0"/>
              <a:t>Click to </a:t>
            </a:r>
            <a:r>
              <a:rPr lang="nl-NL" dirty="0" err="1" smtClean="0"/>
              <a:t>edit</a:t>
            </a:r>
            <a:r>
              <a:rPr lang="nl-NL" dirty="0" smtClean="0"/>
              <a:t> </a:t>
            </a:r>
            <a:r>
              <a:rPr lang="nl-NL" dirty="0" err="1" smtClean="0"/>
              <a:t>Master</a:t>
            </a:r>
            <a:r>
              <a:rPr lang="nl-NL" dirty="0" smtClean="0"/>
              <a:t> </a:t>
            </a:r>
            <a:r>
              <a:rPr lang="nl-NL" dirty="0" err="1" smtClean="0"/>
              <a:t>subtitle</a:t>
            </a:r>
            <a:r>
              <a:rPr lang="nl-NL" dirty="0" smtClean="0"/>
              <a:t> </a:t>
            </a:r>
            <a:r>
              <a:rPr lang="nl-NL" dirty="0" err="1" smtClean="0"/>
              <a:t>style</a:t>
            </a:r>
            <a:endParaRPr lang="nl-NL" dirty="0"/>
          </a:p>
        </p:txBody>
      </p:sp>
    </p:spTree>
    <p:extLst>
      <p:ext uri="{BB962C8B-B14F-4D97-AF65-F5344CB8AC3E}">
        <p14:creationId xmlns:p14="http://schemas.microsoft.com/office/powerpoint/2010/main" val="675902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smtClean="0"/>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Tree>
    <p:extLst>
      <p:ext uri="{BB962C8B-B14F-4D97-AF65-F5344CB8AC3E}">
        <p14:creationId xmlns:p14="http://schemas.microsoft.com/office/powerpoint/2010/main" val="1884364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Tree>
    <p:extLst>
      <p:ext uri="{BB962C8B-B14F-4D97-AF65-F5344CB8AC3E}">
        <p14:creationId xmlns:p14="http://schemas.microsoft.com/office/powerpoint/2010/main" val="3715987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288088" y="457200"/>
            <a:ext cx="1789112" cy="4878388"/>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917575" y="457200"/>
            <a:ext cx="5218113" cy="487838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Tree>
    <p:extLst>
      <p:ext uri="{BB962C8B-B14F-4D97-AF65-F5344CB8AC3E}">
        <p14:creationId xmlns:p14="http://schemas.microsoft.com/office/powerpoint/2010/main" val="854234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7575" y="457200"/>
            <a:ext cx="7159625" cy="1066800"/>
          </a:xfrm>
        </p:spPr>
        <p:txBody>
          <a:bodyPr/>
          <a:lstStyle/>
          <a:p>
            <a:r>
              <a:rPr lang="en-US"/>
              <a:t>Click to edit Master title style</a:t>
            </a:r>
          </a:p>
        </p:txBody>
      </p:sp>
      <p:sp>
        <p:nvSpPr>
          <p:cNvPr id="3" name="Content Placeholder 2"/>
          <p:cNvSpPr>
            <a:spLocks noGrp="1"/>
          </p:cNvSpPr>
          <p:nvPr>
            <p:ph sz="half" idx="1"/>
          </p:nvPr>
        </p:nvSpPr>
        <p:spPr>
          <a:xfrm>
            <a:off x="925513" y="1828800"/>
            <a:ext cx="3492500" cy="3506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0413" y="1828800"/>
            <a:ext cx="3494087" cy="167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0413" y="3657600"/>
            <a:ext cx="3494087" cy="1677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584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el en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tekst 2"/>
          <p:cNvSpPr>
            <a:spLocks noGrp="1"/>
          </p:cNvSpPr>
          <p:nvPr>
            <p:ph type="body"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Tree>
    <p:extLst>
      <p:ext uri="{BB962C8B-B14F-4D97-AF65-F5344CB8AC3E}">
        <p14:creationId xmlns:p14="http://schemas.microsoft.com/office/powerpoint/2010/main" val="3157009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NL" smtClean="0"/>
              <a:t>Klik om het opmaakprofiel van de modelondertitel te bewerken</a:t>
            </a:r>
            <a:endParaRPr lang="nl-NL"/>
          </a:p>
        </p:txBody>
      </p:sp>
    </p:spTree>
    <p:extLst>
      <p:ext uri="{BB962C8B-B14F-4D97-AF65-F5344CB8AC3E}">
        <p14:creationId xmlns:p14="http://schemas.microsoft.com/office/powerpoint/2010/main" val="750903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Klik om de stijl te bewerken</a:t>
            </a:r>
            <a:endParaRPr lang="nl-NL" dirty="0"/>
          </a:p>
        </p:txBody>
      </p:sp>
      <p:sp>
        <p:nvSpPr>
          <p:cNvPr id="3" name="Tijdelijke aanduiding voor inhoud 2"/>
          <p:cNvSpPr>
            <a:spLocks noGrp="1"/>
          </p:cNvSpPr>
          <p:nvPr>
            <p:ph idx="1"/>
          </p:nvPr>
        </p:nvSpPr>
        <p:spPr/>
        <p:txBody>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Tree>
    <p:extLst>
      <p:ext uri="{BB962C8B-B14F-4D97-AF65-F5344CB8AC3E}">
        <p14:creationId xmlns:p14="http://schemas.microsoft.com/office/powerpoint/2010/main" val="455673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Tree>
    <p:extLst>
      <p:ext uri="{BB962C8B-B14F-4D97-AF65-F5344CB8AC3E}">
        <p14:creationId xmlns:p14="http://schemas.microsoft.com/office/powerpoint/2010/main" val="3481305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925513" y="1828800"/>
            <a:ext cx="3492500" cy="35067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570413" y="1828800"/>
            <a:ext cx="3494087" cy="35067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Tree>
    <p:extLst>
      <p:ext uri="{BB962C8B-B14F-4D97-AF65-F5344CB8AC3E}">
        <p14:creationId xmlns:p14="http://schemas.microsoft.com/office/powerpoint/2010/main" val="819832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Tree>
    <p:extLst>
      <p:ext uri="{BB962C8B-B14F-4D97-AF65-F5344CB8AC3E}">
        <p14:creationId xmlns:p14="http://schemas.microsoft.com/office/powerpoint/2010/main" val="4170837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Tree>
    <p:extLst>
      <p:ext uri="{BB962C8B-B14F-4D97-AF65-F5344CB8AC3E}">
        <p14:creationId xmlns:p14="http://schemas.microsoft.com/office/powerpoint/2010/main" val="2267832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063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Tree>
    <p:extLst>
      <p:ext uri="{BB962C8B-B14F-4D97-AF65-F5344CB8AC3E}">
        <p14:creationId xmlns:p14="http://schemas.microsoft.com/office/powerpoint/2010/main" val="1134011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917575" y="457200"/>
            <a:ext cx="715962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en-US" smtClean="0"/>
              <a:t>Click to edit Master title style</a:t>
            </a:r>
            <a:br>
              <a:rPr lang="nl-NL" altLang="en-US" smtClean="0"/>
            </a:br>
            <a:endParaRPr lang="nl-NL" altLang="en-US" smtClean="0"/>
          </a:p>
        </p:txBody>
      </p:sp>
      <p:sp>
        <p:nvSpPr>
          <p:cNvPr id="1027" name="Rectangle 11"/>
          <p:cNvSpPr>
            <a:spLocks noGrp="1" noChangeArrowheads="1"/>
          </p:cNvSpPr>
          <p:nvPr>
            <p:ph type="body" idx="1"/>
          </p:nvPr>
        </p:nvSpPr>
        <p:spPr bwMode="auto">
          <a:xfrm>
            <a:off x="925513" y="1828800"/>
            <a:ext cx="7138987" cy="350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en-US" smtClean="0"/>
              <a:t>Click to edit Master text styles</a:t>
            </a:r>
          </a:p>
          <a:p>
            <a:pPr lvl="1"/>
            <a:r>
              <a:rPr lang="nl-NL" altLang="en-US" smtClean="0"/>
              <a:t>Second level</a:t>
            </a:r>
          </a:p>
          <a:p>
            <a:pPr lvl="2"/>
            <a:r>
              <a:rPr lang="nl-NL" altLang="en-US" smtClean="0"/>
              <a:t>Third level</a:t>
            </a:r>
          </a:p>
        </p:txBody>
      </p:sp>
      <p:sp>
        <p:nvSpPr>
          <p:cNvPr id="1028" name="Rectangle 13"/>
          <p:cNvSpPr>
            <a:spLocks noChangeArrowheads="1"/>
          </p:cNvSpPr>
          <p:nvPr/>
        </p:nvSpPr>
        <p:spPr bwMode="auto">
          <a:xfrm>
            <a:off x="0" y="6132513"/>
            <a:ext cx="9144000" cy="725487"/>
          </a:xfrm>
          <a:prstGeom prst="rect">
            <a:avLst/>
          </a:prstGeom>
          <a:solidFill>
            <a:schemeClr val="bg1"/>
          </a:solidFill>
          <a:ln w="9525">
            <a:noFill/>
            <a:miter lim="800000"/>
            <a:headEnd/>
            <a:tailEnd/>
          </a:ln>
        </p:spPr>
        <p:txBody>
          <a:bodyPr wrap="none" anchor="ct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lgn="r" eaLnBrk="1" hangingPunct="1">
              <a:defRPr/>
            </a:pPr>
            <a:endParaRPr lang="nl-NL" altLang="en-US" sz="2200" smtClean="0">
              <a:cs typeface="Arial" charset="0"/>
            </a:endParaRPr>
          </a:p>
        </p:txBody>
      </p:sp>
      <p:sp>
        <p:nvSpPr>
          <p:cNvPr id="1029" name="Rectangle 19"/>
          <p:cNvSpPr>
            <a:spLocks noChangeArrowheads="1"/>
          </p:cNvSpPr>
          <p:nvPr/>
        </p:nvSpPr>
        <p:spPr bwMode="auto">
          <a:xfrm>
            <a:off x="0" y="6584950"/>
            <a:ext cx="9144000" cy="273050"/>
          </a:xfrm>
          <a:prstGeom prst="rect">
            <a:avLst/>
          </a:prstGeom>
          <a:solidFill>
            <a:srgbClr val="00A6D6"/>
          </a:solidFill>
          <a:ln w="9525">
            <a:noFill/>
            <a:miter lim="800000"/>
            <a:headEnd/>
            <a:tailEnd/>
          </a:ln>
        </p:spPr>
        <p:txBody>
          <a:bodyPr wrap="none" anchor="ct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lgn="r" eaLnBrk="1" hangingPunct="1">
              <a:defRPr/>
            </a:pPr>
            <a:endParaRPr lang="nl-NL" altLang="en-US" sz="2200" smtClean="0">
              <a:cs typeface="Arial" charset="0"/>
            </a:endParaRPr>
          </a:p>
        </p:txBody>
      </p:sp>
      <p:sp>
        <p:nvSpPr>
          <p:cNvPr id="1030" name="Line 20"/>
          <p:cNvSpPr>
            <a:spLocks noChangeShapeType="1"/>
          </p:cNvSpPr>
          <p:nvPr/>
        </p:nvSpPr>
        <p:spPr bwMode="auto">
          <a:xfrm>
            <a:off x="0" y="6781800"/>
            <a:ext cx="9144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1" name="Line 22"/>
          <p:cNvSpPr>
            <a:spLocks noChangeShapeType="1"/>
          </p:cNvSpPr>
          <p:nvPr/>
        </p:nvSpPr>
        <p:spPr bwMode="auto">
          <a:xfrm>
            <a:off x="0" y="6134100"/>
            <a:ext cx="9144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2" name="Text Box 23"/>
          <p:cNvSpPr txBox="1">
            <a:spLocks noChangeArrowheads="1"/>
          </p:cNvSpPr>
          <p:nvPr/>
        </p:nvSpPr>
        <p:spPr bwMode="auto">
          <a:xfrm>
            <a:off x="3124200" y="6248400"/>
            <a:ext cx="4419600" cy="304800"/>
          </a:xfrm>
          <a:prstGeom prst="rect">
            <a:avLst/>
          </a:prstGeom>
          <a:noFill/>
          <a:ln>
            <a:noFill/>
          </a:ln>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lgn="r" eaLnBrk="1" hangingPunct="1">
              <a:spcBef>
                <a:spcPct val="50000"/>
              </a:spcBef>
              <a:defRPr/>
            </a:pPr>
            <a:endParaRPr lang="nl-NL" altLang="en-US" sz="1400" smtClean="0">
              <a:solidFill>
                <a:schemeClr val="bg2"/>
              </a:solidFill>
              <a:cs typeface="Arial" charset="0"/>
            </a:endParaRPr>
          </a:p>
        </p:txBody>
      </p:sp>
      <p:sp>
        <p:nvSpPr>
          <p:cNvPr id="1033" name="Rectangle 20"/>
          <p:cNvSpPr>
            <a:spLocks noChangeArrowheads="1"/>
          </p:cNvSpPr>
          <p:nvPr/>
        </p:nvSpPr>
        <p:spPr bwMode="auto">
          <a:xfrm>
            <a:off x="0" y="0"/>
            <a:ext cx="469900" cy="2057400"/>
          </a:xfrm>
          <a:prstGeom prst="rect">
            <a:avLst/>
          </a:prstGeom>
          <a:solidFill>
            <a:srgbClr val="00A6D6"/>
          </a:solidFill>
          <a:ln w="9525">
            <a:noFill/>
            <a:miter lim="800000"/>
            <a:headEnd/>
            <a:tailEnd/>
          </a:ln>
        </p:spPr>
        <p:txBody>
          <a:bodyPr wrap="none" anchor="ct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lgn="r" eaLnBrk="1" hangingPunct="1">
              <a:defRPr/>
            </a:pPr>
            <a:endParaRPr lang="nl-NL" altLang="en-US" sz="2200" smtClean="0">
              <a:cs typeface="Arial" charset="0"/>
            </a:endParaRPr>
          </a:p>
        </p:txBody>
      </p:sp>
      <p:pic>
        <p:nvPicPr>
          <p:cNvPr id="1034" name="Picture 10" descr="logo_rgb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1500" y="6181725"/>
            <a:ext cx="881063"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 name="Rectangle 17"/>
          <p:cNvSpPr>
            <a:spLocks noChangeArrowheads="1"/>
          </p:cNvSpPr>
          <p:nvPr/>
        </p:nvSpPr>
        <p:spPr bwMode="auto">
          <a:xfrm>
            <a:off x="7735888" y="6362700"/>
            <a:ext cx="452437" cy="252413"/>
          </a:xfrm>
          <a:prstGeom prst="rect">
            <a:avLst/>
          </a:prstGeom>
          <a:noFill/>
          <a:ln w="9525">
            <a:noFill/>
            <a:miter lim="800000"/>
            <a:headEnd/>
            <a:tailEnd/>
          </a:ln>
        </p:spPr>
        <p:txBody>
          <a:bodyPr lIns="0" tIns="0" rIns="0" bIns="0"/>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lgn="r" eaLnBrk="1" hangingPunct="1">
              <a:defRPr/>
            </a:pPr>
            <a:fld id="{42768064-EE1F-4655-8B55-BBB0F69FA5E6}" type="slidenum">
              <a:rPr lang="nl-NL" altLang="en-US" sz="1100" smtClean="0">
                <a:cs typeface="Arial" charset="0"/>
              </a:rPr>
              <a:pPr algn="r" eaLnBrk="1" hangingPunct="1">
                <a:defRPr/>
              </a:pPr>
              <a:t>‹#›</a:t>
            </a:fld>
            <a:endParaRPr lang="nl-NL" altLang="en-US" sz="1100" smtClean="0">
              <a:cs typeface="Arial" charset="0"/>
            </a:endParaRPr>
          </a:p>
        </p:txBody>
      </p:sp>
      <p:sp>
        <p:nvSpPr>
          <p:cNvPr id="1036" name="TextBox 19"/>
          <p:cNvSpPr txBox="1">
            <a:spLocks noChangeArrowheads="1"/>
          </p:cNvSpPr>
          <p:nvPr/>
        </p:nvSpPr>
        <p:spPr bwMode="auto">
          <a:xfrm>
            <a:off x="5981700" y="6316663"/>
            <a:ext cx="2138363" cy="246062"/>
          </a:xfrm>
          <a:prstGeom prst="rect">
            <a:avLst/>
          </a:prstGeom>
          <a:noFill/>
          <a:ln>
            <a:noFill/>
          </a:ln>
          <a:extLst/>
        </p:spPr>
        <p:txBody>
          <a:bodyPr>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defRPr/>
            </a:pPr>
            <a:r>
              <a:rPr lang="en-US" sz="1000" dirty="0" smtClean="0">
                <a:solidFill>
                  <a:srgbClr val="00A6D6"/>
                </a:solidFill>
                <a:ea typeface="MS PGothic" charset="0"/>
              </a:rPr>
              <a:t>Artificial Intelligence - </a:t>
            </a:r>
            <a:r>
              <a:rPr lang="en-US" sz="1000" dirty="0" err="1" smtClean="0">
                <a:solidFill>
                  <a:srgbClr val="00A6D6"/>
                </a:solidFill>
                <a:ea typeface="MS PGothic" charset="0"/>
              </a:rPr>
              <a:t>RoboTutor</a:t>
            </a:r>
            <a:endParaRPr lang="en-US" sz="1000" dirty="0" smtClean="0">
              <a:solidFill>
                <a:srgbClr val="00A6D6"/>
              </a:solidFill>
              <a:ea typeface="MS PGothic" charset="0"/>
            </a:endParaRPr>
          </a:p>
        </p:txBody>
      </p:sp>
    </p:spTree>
  </p:cSld>
  <p:clrMap bg1="lt1" tx1="dk1" bg2="lt2" tx2="dk2" accent1="accent1" accent2="accent2" accent3="accent3" accent4="accent4" accent5="accent5" accent6="accent6" hlink="hlink" folHlink="folHlink"/>
  <p:sldLayoutIdLst>
    <p:sldLayoutId id="2147484269"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 id="2147484268" r:id="rId14"/>
  </p:sldLayoutIdLst>
  <p:timing>
    <p:tnLst>
      <p:par>
        <p:cTn id="1" dur="indefinite" restart="never" nodeType="tmRoot"/>
      </p:par>
    </p:tnLst>
  </p:timing>
  <p:hf hdr="0" ftr="0" dt="0"/>
  <p:txStyles>
    <p:titleStyle>
      <a:lvl1pPr marL="857250" indent="-857250" algn="l" rtl="0" eaLnBrk="0" fontAlgn="base" hangingPunct="0">
        <a:spcBef>
          <a:spcPct val="0"/>
        </a:spcBef>
        <a:spcAft>
          <a:spcPct val="0"/>
        </a:spcAft>
        <a:defRPr sz="3300">
          <a:solidFill>
            <a:schemeClr val="tx1"/>
          </a:solidFill>
          <a:latin typeface="+mj-lt"/>
          <a:ea typeface="MS PGothic" pitchFamily="34" charset="-128"/>
          <a:cs typeface="MS PGothic" charset="0"/>
        </a:defRPr>
      </a:lvl1pPr>
      <a:lvl2pPr marL="857250" indent="-857250" algn="l" rtl="0" eaLnBrk="0" fontAlgn="base" hangingPunct="0">
        <a:spcBef>
          <a:spcPct val="0"/>
        </a:spcBef>
        <a:spcAft>
          <a:spcPct val="0"/>
        </a:spcAft>
        <a:defRPr sz="3300">
          <a:solidFill>
            <a:schemeClr val="tx1"/>
          </a:solidFill>
          <a:latin typeface="Bookman Old Style" pitchFamily="18" charset="0"/>
          <a:ea typeface="MS PGothic" pitchFamily="34" charset="-128"/>
          <a:cs typeface="MS PGothic" charset="0"/>
        </a:defRPr>
      </a:lvl2pPr>
      <a:lvl3pPr marL="857250" indent="-857250" algn="l" rtl="0" eaLnBrk="0" fontAlgn="base" hangingPunct="0">
        <a:spcBef>
          <a:spcPct val="0"/>
        </a:spcBef>
        <a:spcAft>
          <a:spcPct val="0"/>
        </a:spcAft>
        <a:defRPr sz="3300">
          <a:solidFill>
            <a:schemeClr val="tx1"/>
          </a:solidFill>
          <a:latin typeface="Bookman Old Style" pitchFamily="18" charset="0"/>
          <a:ea typeface="MS PGothic" pitchFamily="34" charset="-128"/>
          <a:cs typeface="MS PGothic" charset="0"/>
        </a:defRPr>
      </a:lvl3pPr>
      <a:lvl4pPr marL="857250" indent="-857250" algn="l" rtl="0" eaLnBrk="0" fontAlgn="base" hangingPunct="0">
        <a:spcBef>
          <a:spcPct val="0"/>
        </a:spcBef>
        <a:spcAft>
          <a:spcPct val="0"/>
        </a:spcAft>
        <a:defRPr sz="3300">
          <a:solidFill>
            <a:schemeClr val="tx1"/>
          </a:solidFill>
          <a:latin typeface="Bookman Old Style" pitchFamily="18" charset="0"/>
          <a:ea typeface="MS PGothic" pitchFamily="34" charset="-128"/>
          <a:cs typeface="MS PGothic" charset="0"/>
        </a:defRPr>
      </a:lvl4pPr>
      <a:lvl5pPr marL="857250" indent="-857250" algn="l" rtl="0" eaLnBrk="0" fontAlgn="base" hangingPunct="0">
        <a:spcBef>
          <a:spcPct val="0"/>
        </a:spcBef>
        <a:spcAft>
          <a:spcPct val="0"/>
        </a:spcAft>
        <a:defRPr sz="3300">
          <a:solidFill>
            <a:schemeClr val="tx1"/>
          </a:solidFill>
          <a:latin typeface="Bookman Old Style" pitchFamily="18" charset="0"/>
          <a:ea typeface="MS PGothic" pitchFamily="34" charset="-128"/>
          <a:cs typeface="MS PGothic" charset="0"/>
        </a:defRPr>
      </a:lvl5pPr>
      <a:lvl6pPr marL="1314450" indent="-857250" algn="l" rtl="0" eaLnBrk="0" fontAlgn="base" hangingPunct="0">
        <a:spcBef>
          <a:spcPct val="0"/>
        </a:spcBef>
        <a:spcAft>
          <a:spcPct val="0"/>
        </a:spcAft>
        <a:defRPr sz="3300">
          <a:solidFill>
            <a:schemeClr val="tx1"/>
          </a:solidFill>
          <a:latin typeface="Bookman Old Style" pitchFamily="18" charset="0"/>
        </a:defRPr>
      </a:lvl6pPr>
      <a:lvl7pPr marL="1771650" indent="-857250" algn="l" rtl="0" eaLnBrk="0" fontAlgn="base" hangingPunct="0">
        <a:spcBef>
          <a:spcPct val="0"/>
        </a:spcBef>
        <a:spcAft>
          <a:spcPct val="0"/>
        </a:spcAft>
        <a:defRPr sz="3300">
          <a:solidFill>
            <a:schemeClr val="tx1"/>
          </a:solidFill>
          <a:latin typeface="Bookman Old Style" pitchFamily="18" charset="0"/>
        </a:defRPr>
      </a:lvl7pPr>
      <a:lvl8pPr marL="2228850" indent="-857250" algn="l" rtl="0" eaLnBrk="0" fontAlgn="base" hangingPunct="0">
        <a:spcBef>
          <a:spcPct val="0"/>
        </a:spcBef>
        <a:spcAft>
          <a:spcPct val="0"/>
        </a:spcAft>
        <a:defRPr sz="3300">
          <a:solidFill>
            <a:schemeClr val="tx1"/>
          </a:solidFill>
          <a:latin typeface="Bookman Old Style" pitchFamily="18" charset="0"/>
        </a:defRPr>
      </a:lvl8pPr>
      <a:lvl9pPr marL="2686050" indent="-857250" algn="l" rtl="0" eaLnBrk="0" fontAlgn="base" hangingPunct="0">
        <a:spcBef>
          <a:spcPct val="0"/>
        </a:spcBef>
        <a:spcAft>
          <a:spcPct val="0"/>
        </a:spcAft>
        <a:defRPr sz="3300">
          <a:solidFill>
            <a:schemeClr val="tx1"/>
          </a:solidFill>
          <a:latin typeface="Bookman Old Style" pitchFamily="18" charset="0"/>
        </a:defRPr>
      </a:lvl9pPr>
    </p:titleStyle>
    <p:bodyStyle>
      <a:lvl1pPr marL="195263" indent="-195263" algn="l" rtl="0" eaLnBrk="0" fontAlgn="base" hangingPunct="0">
        <a:lnSpc>
          <a:spcPts val="2500"/>
        </a:lnSpc>
        <a:spcBef>
          <a:spcPct val="0"/>
        </a:spcBef>
        <a:spcAft>
          <a:spcPct val="0"/>
        </a:spcAft>
        <a:buClr>
          <a:srgbClr val="00A6D6"/>
        </a:buClr>
        <a:buChar char="•"/>
        <a:defRPr sz="2000">
          <a:solidFill>
            <a:schemeClr val="tx1"/>
          </a:solidFill>
          <a:latin typeface="+mn-lt"/>
          <a:ea typeface="MS PGothic" pitchFamily="34" charset="-128"/>
          <a:cs typeface="MS PGothic" pitchFamily="34" charset="-128"/>
        </a:defRPr>
      </a:lvl1pPr>
      <a:lvl2pPr marL="576263" indent="-190500" algn="l" rtl="0" eaLnBrk="0" fontAlgn="base" hangingPunct="0">
        <a:lnSpc>
          <a:spcPts val="2500"/>
        </a:lnSpc>
        <a:spcBef>
          <a:spcPct val="0"/>
        </a:spcBef>
        <a:spcAft>
          <a:spcPct val="0"/>
        </a:spcAft>
        <a:buClr>
          <a:srgbClr val="00A6D6"/>
        </a:buClr>
        <a:buFont typeface="Times" pitchFamily="18" charset="0"/>
        <a:buChar char="•"/>
        <a:defRPr>
          <a:solidFill>
            <a:schemeClr val="tx1"/>
          </a:solidFill>
          <a:latin typeface="+mn-lt"/>
          <a:ea typeface="MS PGothic" pitchFamily="34" charset="-128"/>
          <a:cs typeface="MS PGothic" charset="0"/>
        </a:defRPr>
      </a:lvl2pPr>
      <a:lvl3pPr marL="957263" indent="-190500" algn="l" rtl="0" eaLnBrk="0" fontAlgn="base" hangingPunct="0">
        <a:lnSpc>
          <a:spcPts val="2500"/>
        </a:lnSpc>
        <a:spcBef>
          <a:spcPct val="0"/>
        </a:spcBef>
        <a:spcAft>
          <a:spcPct val="0"/>
        </a:spcAft>
        <a:buClr>
          <a:srgbClr val="00A6D6"/>
        </a:buClr>
        <a:buFont typeface="Times" pitchFamily="18" charset="0"/>
        <a:buChar char="•"/>
        <a:defRPr sz="1600">
          <a:solidFill>
            <a:schemeClr val="tx1"/>
          </a:solidFill>
          <a:latin typeface="+mn-lt"/>
          <a:ea typeface="MS PGothic" pitchFamily="34" charset="-128"/>
          <a:cs typeface="MS PGothic" charset="0"/>
        </a:defRPr>
      </a:lvl3pPr>
      <a:lvl4pPr marL="1338263" indent="-190500" algn="l" rtl="0" eaLnBrk="0" fontAlgn="base" hangingPunct="0">
        <a:lnSpc>
          <a:spcPts val="2500"/>
        </a:lnSpc>
        <a:spcBef>
          <a:spcPct val="0"/>
        </a:spcBef>
        <a:spcAft>
          <a:spcPct val="0"/>
        </a:spcAft>
        <a:buClr>
          <a:schemeClr val="bg2"/>
        </a:buClr>
        <a:buFont typeface="Times" pitchFamily="18" charset="0"/>
        <a:buChar char="•"/>
        <a:defRPr sz="1400">
          <a:solidFill>
            <a:schemeClr val="tx1"/>
          </a:solidFill>
          <a:latin typeface="+mn-lt"/>
          <a:ea typeface="MS PGothic" pitchFamily="34" charset="-128"/>
          <a:cs typeface="MS PGothic" charset="0"/>
        </a:defRPr>
      </a:lvl4pPr>
      <a:lvl5pPr marL="17192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ea typeface="MS PGothic" pitchFamily="34" charset="-128"/>
          <a:cs typeface="MS PGothic" charset="0"/>
        </a:defRPr>
      </a:lvl5pPr>
      <a:lvl6pPr marL="21764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6pPr>
      <a:lvl7pPr marL="26336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7pPr>
      <a:lvl8pPr marL="30908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8pPr>
      <a:lvl9pPr marL="35480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7.xml"/><Relationship Id="rId7"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1.vml"/><Relationship Id="rId6" Type="http://schemas.openxmlformats.org/officeDocument/2006/relationships/tags" Target="../tags/tag10.xml"/><Relationship Id="rId5" Type="http://schemas.openxmlformats.org/officeDocument/2006/relationships/tags" Target="../tags/tag9.xml"/><Relationship Id="rId10" Type="http://schemas.openxmlformats.org/officeDocument/2006/relationships/image" Target="../media/image23.emf"/><Relationship Id="rId4" Type="http://schemas.openxmlformats.org/officeDocument/2006/relationships/tags" Target="../tags/tag8.xml"/><Relationship Id="rId9"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12.xml"/><Relationship Id="rId7" Type="http://schemas.openxmlformats.org/officeDocument/2006/relationships/slideLayout" Target="../slideLayouts/slideLayout14.xml"/><Relationship Id="rId2" Type="http://schemas.openxmlformats.org/officeDocument/2006/relationships/tags" Target="../tags/tag11.xml"/><Relationship Id="rId1" Type="http://schemas.openxmlformats.org/officeDocument/2006/relationships/vmlDrawing" Target="../drawings/vmlDrawing2.vml"/><Relationship Id="rId6" Type="http://schemas.openxmlformats.org/officeDocument/2006/relationships/tags" Target="../tags/tag15.xml"/><Relationship Id="rId5" Type="http://schemas.openxmlformats.org/officeDocument/2006/relationships/tags" Target="../tags/tag14.xml"/><Relationship Id="rId10" Type="http://schemas.openxmlformats.org/officeDocument/2006/relationships/image" Target="../media/image27.emf"/><Relationship Id="rId4" Type="http://schemas.openxmlformats.org/officeDocument/2006/relationships/tags" Target="../tags/tag13.xml"/><Relationship Id="rId9"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9.jpeg"/><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7.jpe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9.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3"/>
          <p:cNvSpPr>
            <a:spLocks noGrp="1"/>
          </p:cNvSpPr>
          <p:nvPr>
            <p:ph type="title"/>
          </p:nvPr>
        </p:nvSpPr>
        <p:spPr>
          <a:xfrm>
            <a:off x="766763" y="538163"/>
            <a:ext cx="7159625" cy="627062"/>
          </a:xfrm>
        </p:spPr>
        <p:txBody>
          <a:bodyPr/>
          <a:lstStyle/>
          <a:p>
            <a:r>
              <a:rPr lang="en-US" altLang="en-US" sz="3600" smtClean="0"/>
              <a:t>Overview</a:t>
            </a:r>
          </a:p>
        </p:txBody>
      </p:sp>
      <p:pic>
        <p:nvPicPr>
          <p:cNvPr id="4099" name="Content Placeholder 3" descr="nao.jpg"/>
          <p:cNvPicPr>
            <a:picLocks noGrp="1" noChangeAspect="1"/>
          </p:cNvPicPr>
          <p:nvPr>
            <p:ph idx="1"/>
          </p:nvPr>
        </p:nvPicPr>
        <p:blipFill>
          <a:blip r:embed="rId4">
            <a:extLst>
              <a:ext uri="{28A0092B-C50C-407E-A947-70E740481C1C}">
                <a14:useLocalDpi xmlns:a14="http://schemas.microsoft.com/office/drawing/2010/main" val="0"/>
              </a:ext>
            </a:extLst>
          </a:blip>
          <a:srcRect l="25504" t="9444" b="-3389"/>
          <a:stretch>
            <a:fillRect/>
          </a:stretch>
        </p:blipFill>
        <p:spPr>
          <a:xfrm>
            <a:off x="5421313" y="3582988"/>
            <a:ext cx="3722687" cy="2640012"/>
          </a:xfrm>
        </p:spPr>
      </p:pic>
      <p:sp>
        <p:nvSpPr>
          <p:cNvPr id="4100" name="Content Placeholder 2"/>
          <p:cNvSpPr txBox="1">
            <a:spLocks/>
          </p:cNvSpPr>
          <p:nvPr/>
        </p:nvSpPr>
        <p:spPr bwMode="auto">
          <a:xfrm>
            <a:off x="831850" y="1535113"/>
            <a:ext cx="7138988" cy="439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95263" indent="-195263"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lnSpc>
                <a:spcPct val="100000"/>
              </a:lnSpc>
            </a:pPr>
            <a:r>
              <a:rPr lang="en-US" altLang="en-US" sz="2800" dirty="0">
                <a:solidFill>
                  <a:schemeClr val="bg1">
                    <a:lumMod val="75000"/>
                  </a:schemeClr>
                </a:solidFill>
                <a:cs typeface="Arial" charset="0"/>
              </a:rPr>
              <a:t>Introduction to Robotics</a:t>
            </a:r>
          </a:p>
          <a:p>
            <a:pPr>
              <a:lnSpc>
                <a:spcPct val="100000"/>
              </a:lnSpc>
            </a:pPr>
            <a:endParaRPr lang="en-US" altLang="en-US" sz="2800" dirty="0">
              <a:solidFill>
                <a:schemeClr val="bg1">
                  <a:lumMod val="75000"/>
                </a:schemeClr>
              </a:solidFill>
              <a:cs typeface="Arial" charset="0"/>
            </a:endParaRPr>
          </a:p>
          <a:p>
            <a:pPr>
              <a:lnSpc>
                <a:spcPct val="100000"/>
              </a:lnSpc>
            </a:pPr>
            <a:r>
              <a:rPr lang="en-US" altLang="en-US" sz="2800" dirty="0">
                <a:solidFill>
                  <a:schemeClr val="bg1">
                    <a:lumMod val="75000"/>
                  </a:schemeClr>
                </a:solidFill>
                <a:cs typeface="Arial" charset="0"/>
              </a:rPr>
              <a:t>Sensors of NAO</a:t>
            </a:r>
          </a:p>
          <a:p>
            <a:pPr>
              <a:lnSpc>
                <a:spcPct val="100000"/>
              </a:lnSpc>
            </a:pPr>
            <a:endParaRPr lang="en-US" altLang="en-US" sz="2800" dirty="0">
              <a:cs typeface="Arial" charset="0"/>
            </a:endParaRPr>
          </a:p>
          <a:p>
            <a:pPr>
              <a:lnSpc>
                <a:spcPct val="100000"/>
              </a:lnSpc>
            </a:pPr>
            <a:r>
              <a:rPr lang="en-US" altLang="zh-CN" sz="2800" dirty="0" smtClean="0">
                <a:cs typeface="Arial" charset="0"/>
              </a:rPr>
              <a:t>Effector</a:t>
            </a:r>
            <a:r>
              <a:rPr lang="en-US" altLang="en-US" sz="2800" dirty="0" smtClean="0">
                <a:cs typeface="Arial" charset="0"/>
              </a:rPr>
              <a:t>s </a:t>
            </a:r>
            <a:r>
              <a:rPr lang="en-US" altLang="en-US" sz="2800" dirty="0">
                <a:cs typeface="Arial" charset="0"/>
              </a:rPr>
              <a:t>of NAO</a:t>
            </a:r>
          </a:p>
          <a:p>
            <a:pPr>
              <a:lnSpc>
                <a:spcPct val="100000"/>
              </a:lnSpc>
            </a:pPr>
            <a:endParaRPr lang="en-US" altLang="en-US" sz="2800" dirty="0">
              <a:cs typeface="Arial" charset="0"/>
            </a:endParaRPr>
          </a:p>
          <a:p>
            <a:pPr>
              <a:lnSpc>
                <a:spcPct val="100000"/>
              </a:lnSpc>
            </a:pPr>
            <a:r>
              <a:rPr lang="en-US" altLang="en-US" sz="2800" dirty="0">
                <a:cs typeface="Arial" charset="0"/>
              </a:rPr>
              <a:t>Programming a NAO</a:t>
            </a:r>
          </a:p>
          <a:p>
            <a:pPr>
              <a:lnSpc>
                <a:spcPct val="100000"/>
              </a:lnSpc>
            </a:pPr>
            <a:endParaRPr lang="en-US" altLang="en-US" sz="2800" dirty="0">
              <a:cs typeface="Arial" charset="0"/>
            </a:endParaRPr>
          </a:p>
          <a:p>
            <a:pPr>
              <a:lnSpc>
                <a:spcPct val="100000"/>
              </a:lnSpc>
            </a:pPr>
            <a:r>
              <a:rPr lang="en-US" altLang="en-US" sz="2800" dirty="0" smtClean="0">
                <a:cs typeface="Arial" charset="0"/>
              </a:rPr>
              <a:t>Applications</a:t>
            </a:r>
            <a:r>
              <a:rPr lang="en-US" altLang="en-US" sz="2800" dirty="0">
                <a:cs typeface="Arial" charset="0"/>
              </a:rPr>
              <a:t> </a:t>
            </a:r>
            <a:r>
              <a:rPr lang="en-US" altLang="en-US" sz="2800" dirty="0" smtClean="0">
                <a:cs typeface="Arial" charset="0"/>
              </a:rPr>
              <a:t>– </a:t>
            </a:r>
            <a:r>
              <a:rPr lang="en-US" altLang="en-US" sz="2800" dirty="0" err="1" smtClean="0">
                <a:cs typeface="Arial" charset="0"/>
              </a:rPr>
              <a:t>Robotutor</a:t>
            </a:r>
            <a:endParaRPr lang="en-US" altLang="en-US" sz="2800" dirty="0">
              <a:cs typeface="Arial" charset="0"/>
            </a:endParaRPr>
          </a:p>
          <a:p>
            <a:pPr>
              <a:lnSpc>
                <a:spcPct val="100000"/>
              </a:lnSpc>
              <a:buFontTx/>
              <a:buNone/>
            </a:pPr>
            <a:endParaRPr lang="en-US" altLang="en-US" sz="2800" dirty="0">
              <a:cs typeface="Arial" charset="0"/>
            </a:endParaRP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PQuestion"/>
          <p:cNvSpPr>
            <a:spLocks noGrp="1"/>
          </p:cNvSpPr>
          <p:nvPr>
            <p:ph type="title"/>
          </p:nvPr>
        </p:nvSpPr>
        <p:spPr>
          <a:xfrm>
            <a:off x="625475" y="274638"/>
            <a:ext cx="7302500" cy="1244600"/>
          </a:xfrm>
        </p:spPr>
        <p:txBody>
          <a:bodyPr/>
          <a:lstStyle/>
          <a:p>
            <a:r>
              <a:rPr lang="en-US" altLang="zh-CN" dirty="0" smtClean="0"/>
              <a:t>How many degrees of freedom does a NAO arm have?</a:t>
            </a:r>
            <a:endParaRPr lang="en-US" altLang="nl-NL" dirty="0" smtClean="0"/>
          </a:p>
        </p:txBody>
      </p:sp>
      <p:sp>
        <p:nvSpPr>
          <p:cNvPr id="27651" name="TPAnswers"/>
          <p:cNvSpPr>
            <a:spLocks noGrp="1"/>
          </p:cNvSpPr>
          <p:nvPr>
            <p:ph type="body" idx="1"/>
            <p:custDataLst>
              <p:tags r:id="rId3"/>
            </p:custDataLst>
          </p:nvPr>
        </p:nvSpPr>
        <p:spPr>
          <a:xfrm>
            <a:off x="914400" y="2268538"/>
            <a:ext cx="3657600" cy="2884487"/>
          </a:xfrm>
        </p:spPr>
        <p:txBody>
          <a:bodyPr/>
          <a:lstStyle/>
          <a:p>
            <a:pPr marL="514350" indent="-514350">
              <a:lnSpc>
                <a:spcPct val="100000"/>
              </a:lnSpc>
              <a:spcBef>
                <a:spcPct val="20000"/>
              </a:spcBef>
              <a:buFontTx/>
              <a:buAutoNum type="alphaUcPeriod"/>
            </a:pPr>
            <a:r>
              <a:rPr lang="en-US" altLang="nl-NL" sz="3200" smtClean="0"/>
              <a:t>3</a:t>
            </a:r>
          </a:p>
          <a:p>
            <a:pPr marL="514350" indent="-514350">
              <a:lnSpc>
                <a:spcPct val="100000"/>
              </a:lnSpc>
              <a:spcBef>
                <a:spcPct val="20000"/>
              </a:spcBef>
              <a:buFontTx/>
              <a:buAutoNum type="alphaUcPeriod"/>
            </a:pPr>
            <a:r>
              <a:rPr lang="en-US" altLang="nl-NL" sz="3200" smtClean="0"/>
              <a:t>6</a:t>
            </a:r>
          </a:p>
          <a:p>
            <a:pPr marL="514350" indent="-514350">
              <a:lnSpc>
                <a:spcPct val="100000"/>
              </a:lnSpc>
              <a:spcBef>
                <a:spcPct val="20000"/>
              </a:spcBef>
              <a:buFontTx/>
              <a:buAutoNum type="alphaUcPeriod"/>
            </a:pPr>
            <a:r>
              <a:rPr lang="en-US" altLang="nl-NL" sz="3200" smtClean="0"/>
              <a:t>7</a:t>
            </a:r>
          </a:p>
          <a:p>
            <a:pPr marL="514350" indent="-514350">
              <a:lnSpc>
                <a:spcPct val="100000"/>
              </a:lnSpc>
              <a:spcBef>
                <a:spcPct val="20000"/>
              </a:spcBef>
              <a:buFontTx/>
              <a:buAutoNum type="alphaUcPeriod"/>
            </a:pPr>
            <a:r>
              <a:rPr lang="en-US" altLang="nl-NL" sz="3200" smtClean="0"/>
              <a:t>9</a:t>
            </a:r>
          </a:p>
        </p:txBody>
      </p:sp>
      <p:graphicFrame>
        <p:nvGraphicFramePr>
          <p:cNvPr id="4" name="TPChart"/>
          <p:cNvGraphicFramePr>
            <a:graphicFrameLocks noChangeAspect="1"/>
          </p:cNvGraphicFramePr>
          <p:nvPr>
            <p:custDataLst>
              <p:tags r:id="rId4"/>
            </p:custDataLst>
            <p:extLst>
              <p:ext uri="{D42A27DB-BD31-4B8C-83A1-F6EECF244321}">
                <p14:modId xmlns:p14="http://schemas.microsoft.com/office/powerpoint/2010/main" val="4282154379"/>
              </p:ext>
            </p:extLst>
          </p:nvPr>
        </p:nvGraphicFramePr>
        <p:xfrm>
          <a:off x="4508500" y="1600200"/>
          <a:ext cx="4572000" cy="4592638"/>
        </p:xfrm>
        <a:graphic>
          <a:graphicData uri="http://schemas.openxmlformats.org/presentationml/2006/ole">
            <mc:AlternateContent xmlns:mc="http://schemas.openxmlformats.org/markup-compatibility/2006">
              <mc:Choice xmlns:v="urn:schemas-microsoft-com:vml" Requires="v">
                <p:oleObj spid="_x0000_s28005" name="Chart" r:id="rId9" imgW="4571946" imgH="5143608" progId="MSGraph.Chart.8">
                  <p:embed followColorScheme="full"/>
                </p:oleObj>
              </mc:Choice>
              <mc:Fallback>
                <p:oleObj name="Chart" r:id="rId9" imgW="4571946" imgH="5143608" progId="MSGraph.Chart.8">
                  <p:embed followColorScheme="full"/>
                  <p:pic>
                    <p:nvPicPr>
                      <p:cNvPr id="0" name="TPChart"/>
                      <p:cNvPicPr>
                        <a:picLocks noChangeAspect="1" noChangeArrowheads="1"/>
                      </p:cNvPicPr>
                      <p:nvPr/>
                    </p:nvPicPr>
                    <p:blipFill>
                      <a:blip r:embed="rId10"/>
                      <a:srcRect/>
                      <a:stretch>
                        <a:fillRect/>
                      </a:stretch>
                    </p:blipFill>
                    <p:spPr bwMode="auto">
                      <a:xfrm>
                        <a:off x="4508500" y="1600200"/>
                        <a:ext cx="4572000" cy="459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CAI1"/>
          <p:cNvSpPr>
            <a:spLocks/>
          </p:cNvSpPr>
          <p:nvPr>
            <p:custDataLst>
              <p:tags r:id="rId5"/>
            </p:custDataLst>
          </p:nvPr>
        </p:nvSpPr>
        <p:spPr bwMode="auto">
          <a:xfrm rot="10800000">
            <a:off x="538163" y="2913063"/>
            <a:ext cx="469900" cy="469900"/>
          </a:xfrm>
          <a:custGeom>
            <a:avLst/>
            <a:gdLst>
              <a:gd name="T0" fmla="*/ 11708 w 1524001"/>
              <a:gd name="T1" fmla="*/ 5513 h 1752601"/>
              <a:gd name="T2" fmla="*/ 13774 w 1524001"/>
              <a:gd name="T3" fmla="*/ 2756 h 1752601"/>
              <a:gd name="T4" fmla="*/ 8265 w 1524001"/>
              <a:gd name="T5" fmla="*/ 0 h 1752601"/>
              <a:gd name="T6" fmla="*/ 0 w 1524001"/>
              <a:gd name="T7" fmla="*/ 7482 h 1752601"/>
              <a:gd name="T8" fmla="*/ 0 w 1524001"/>
              <a:gd name="T9" fmla="*/ 9057 h 1752601"/>
              <a:gd name="T10" fmla="*/ 8953 w 1524001"/>
              <a:gd name="T11" fmla="*/ 2756 h 1752601"/>
              <a:gd name="T12" fmla="*/ 11708 w 1524001"/>
              <a:gd name="T13" fmla="*/ 5513 h 1752601"/>
              <a:gd name="T14" fmla="*/ 0 60000 65536"/>
              <a:gd name="T15" fmla="*/ 0 60000 65536"/>
              <a:gd name="T16" fmla="*/ 0 60000 65536"/>
              <a:gd name="T17" fmla="*/ 0 60000 65536"/>
              <a:gd name="T18" fmla="*/ 0 60000 65536"/>
              <a:gd name="T19" fmla="*/ 0 60000 65536"/>
              <a:gd name="T20" fmla="*/ 0 60000 65536"/>
              <a:gd name="T21" fmla="*/ 0 w 1524001"/>
              <a:gd name="T22" fmla="*/ 0 h 1752601"/>
              <a:gd name="T23" fmla="*/ 1524001 w 1524001"/>
              <a:gd name="T24" fmla="*/ 1752601 h 17526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4001" h="1752601">
                <a:moveTo>
                  <a:pt x="1295400" y="1066800"/>
                </a:moveTo>
                <a:lnTo>
                  <a:pt x="1524000" y="533400"/>
                </a:lnTo>
                <a:lnTo>
                  <a:pt x="914400" y="0"/>
                </a:lnTo>
                <a:lnTo>
                  <a:pt x="0" y="1447800"/>
                </a:lnTo>
                <a:lnTo>
                  <a:pt x="0" y="1752600"/>
                </a:lnTo>
                <a:lnTo>
                  <a:pt x="990600" y="533400"/>
                </a:lnTo>
                <a:lnTo>
                  <a:pt x="1295400" y="1066800"/>
                </a:lnTo>
                <a:close/>
              </a:path>
            </a:pathLst>
          </a:custGeom>
          <a:solidFill>
            <a:srgbClr val="00C800"/>
          </a:solidFill>
          <a:ln>
            <a:noFill/>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a:lstStyle/>
          <a:p>
            <a:endParaRPr lang="en-US"/>
          </a:p>
        </p:txBody>
      </p:sp>
      <p:sp>
        <p:nvSpPr>
          <p:cNvPr id="2" name="TPCountdownTrigger"/>
          <p:cNvSpPr>
            <a:spLocks noChangeArrowheads="1"/>
          </p:cNvSpPr>
          <p:nvPr/>
        </p:nvSpPr>
        <p:spPr bwMode="auto">
          <a:xfrm>
            <a:off x="0" y="0"/>
            <a:ext cx="12700" cy="12700"/>
          </a:xfrm>
          <a:prstGeom prst="rect">
            <a:avLst/>
          </a:prstGeom>
          <a:solidFill>
            <a:schemeClr val="accent1"/>
          </a:solidFill>
          <a:ln w="9525" algn="ctr">
            <a:solidFill>
              <a:schemeClr val="tx1"/>
            </a:solidFill>
            <a:round/>
            <a:headEnd/>
            <a:tailEnd/>
          </a:ln>
        </p:spPr>
        <p:txBody>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lnSpc>
                <a:spcPct val="100000"/>
              </a:lnSpc>
              <a:buClrTx/>
              <a:buFontTx/>
              <a:buNone/>
            </a:pPr>
            <a:endParaRPr lang="en-US" altLang="en-US" sz="2400">
              <a:latin typeface="Arial" charset="0"/>
              <a:cs typeface="Arial" charset="0"/>
            </a:endParaRPr>
          </a:p>
        </p:txBody>
      </p:sp>
      <p:grpSp>
        <p:nvGrpSpPr>
          <p:cNvPr id="27655" name="TPCountdown"/>
          <p:cNvGrpSpPr>
            <a:grpSpLocks/>
          </p:cNvGrpSpPr>
          <p:nvPr>
            <p:custDataLst>
              <p:tags r:id="rId6"/>
            </p:custDataLst>
          </p:nvPr>
        </p:nvGrpSpPr>
        <p:grpSpPr bwMode="auto">
          <a:xfrm>
            <a:off x="3309938" y="5181600"/>
            <a:ext cx="1270000" cy="635000"/>
            <a:chOff x="7683500" y="5842000"/>
            <a:chExt cx="1270000" cy="635000"/>
          </a:xfrm>
        </p:grpSpPr>
        <p:sp>
          <p:nvSpPr>
            <p:cNvPr id="27656" name="CountdownShape"/>
            <p:cNvSpPr>
              <a:spLocks noChangeArrowheads="1"/>
            </p:cNvSpPr>
            <p:nvPr/>
          </p:nvSpPr>
          <p:spPr bwMode="auto">
            <a:xfrm>
              <a:off x="7683500" y="5842000"/>
              <a:ext cx="1270000" cy="635000"/>
            </a:xfrm>
            <a:prstGeom prst="cube">
              <a:avLst>
                <a:gd name="adj" fmla="val 25000"/>
              </a:avLst>
            </a:prstGeom>
            <a:solidFill>
              <a:srgbClr val="333333"/>
            </a:solidFill>
            <a:ln w="9525" algn="ctr">
              <a:solidFill>
                <a:schemeClr val="tx1"/>
              </a:solidFill>
              <a:round/>
              <a:headEnd/>
              <a:tailEnd/>
            </a:ln>
          </p:spPr>
          <p:txBody>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lnSpc>
                  <a:spcPct val="100000"/>
                </a:lnSpc>
                <a:buClrTx/>
                <a:buFontTx/>
                <a:buNone/>
              </a:pPr>
              <a:endParaRPr lang="en-US" altLang="en-US" sz="2400">
                <a:latin typeface="Arial" charset="0"/>
                <a:cs typeface="Arial" charset="0"/>
              </a:endParaRPr>
            </a:p>
          </p:txBody>
        </p:sp>
        <p:sp>
          <p:nvSpPr>
            <p:cNvPr id="27657" name="CountdownText"/>
            <p:cNvSpPr txBox="1">
              <a:spLocks noChangeArrowheads="1"/>
            </p:cNvSpPr>
            <p:nvPr/>
          </p:nvSpPr>
          <p:spPr bwMode="auto">
            <a:xfrm>
              <a:off x="7785100" y="6045200"/>
              <a:ext cx="889000" cy="381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lgn="ctr" eaLnBrk="1" hangingPunct="1">
                <a:lnSpc>
                  <a:spcPct val="100000"/>
                </a:lnSpc>
                <a:buClrTx/>
                <a:buFontTx/>
                <a:buNone/>
              </a:pPr>
              <a:r>
                <a:rPr lang="en-US" altLang="en-US" sz="2400" b="1" smtClean="0">
                  <a:solidFill>
                    <a:srgbClr val="FF0000"/>
                  </a:solidFill>
                  <a:cs typeface="Arial" charset="0"/>
                </a:rPr>
                <a:t>15</a:t>
              </a:r>
              <a:endParaRPr lang="en-US" altLang="en-US" sz="2400" b="1">
                <a:solidFill>
                  <a:srgbClr val="FF0000"/>
                </a:solidFill>
                <a:cs typeface="Arial" charset="0"/>
              </a:endParaRPr>
            </a:p>
          </p:txBody>
        </p:sp>
        <p:cxnSp>
          <p:nvCxnSpPr>
            <p:cNvPr id="27658" name="CountdownLine"/>
            <p:cNvCxnSpPr>
              <a:cxnSpLocks noChangeShapeType="1"/>
            </p:cNvCxnSpPr>
            <p:nvPr/>
          </p:nvCxnSpPr>
          <p:spPr bwMode="auto">
            <a:xfrm>
              <a:off x="8001000" y="5943600"/>
              <a:ext cx="5080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 grpId="0"/>
      <p:bldP spid="6" grpId="0"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DOF Quiz Answer</a:t>
            </a:r>
            <a:endParaRPr lang="en-US" dirty="0"/>
          </a:p>
        </p:txBody>
      </p:sp>
      <p:pic>
        <p:nvPicPr>
          <p:cNvPr id="35843" name="Picture 3" descr="D:\junchaoxu\Dropbox\projects\EmotionalBehaviors\RoboTutorBehaviors\executable\slides\img\armdo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350" y="1910050"/>
            <a:ext cx="4211391" cy="32204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619741" y="3571804"/>
            <a:ext cx="2132892" cy="461665"/>
          </a:xfrm>
          <a:prstGeom prst="rect">
            <a:avLst/>
          </a:prstGeom>
          <a:noFill/>
        </p:spPr>
        <p:txBody>
          <a:bodyPr wrap="none" rtlCol="0">
            <a:spAutoFit/>
          </a:bodyPr>
          <a:lstStyle/>
          <a:p>
            <a:r>
              <a:rPr lang="en-US" dirty="0" smtClean="0"/>
              <a:t>Shoulder Pitch</a:t>
            </a:r>
            <a:endParaRPr lang="en-US" dirty="0"/>
          </a:p>
        </p:txBody>
      </p:sp>
      <p:sp>
        <p:nvSpPr>
          <p:cNvPr id="7" name="TextBox 6"/>
          <p:cNvSpPr txBox="1"/>
          <p:nvPr/>
        </p:nvSpPr>
        <p:spPr>
          <a:xfrm>
            <a:off x="5473522" y="1684939"/>
            <a:ext cx="1968937" cy="461665"/>
          </a:xfrm>
          <a:prstGeom prst="rect">
            <a:avLst/>
          </a:prstGeom>
          <a:noFill/>
        </p:spPr>
        <p:txBody>
          <a:bodyPr wrap="none" rtlCol="0">
            <a:spAutoFit/>
          </a:bodyPr>
          <a:lstStyle/>
          <a:p>
            <a:r>
              <a:rPr lang="en-US" dirty="0" smtClean="0"/>
              <a:t>Shoulder Roll</a:t>
            </a:r>
            <a:endParaRPr lang="en-US" dirty="0"/>
          </a:p>
        </p:txBody>
      </p:sp>
      <p:sp>
        <p:nvSpPr>
          <p:cNvPr id="8" name="TextBox 7"/>
          <p:cNvSpPr txBox="1"/>
          <p:nvPr/>
        </p:nvSpPr>
        <p:spPr>
          <a:xfrm>
            <a:off x="3065172" y="1669867"/>
            <a:ext cx="1584216" cy="461665"/>
          </a:xfrm>
          <a:prstGeom prst="rect">
            <a:avLst/>
          </a:prstGeom>
          <a:noFill/>
        </p:spPr>
        <p:txBody>
          <a:bodyPr wrap="none" rtlCol="0">
            <a:spAutoFit/>
          </a:bodyPr>
          <a:lstStyle/>
          <a:p>
            <a:r>
              <a:rPr lang="en-US" dirty="0" smtClean="0"/>
              <a:t>Elbow Roll</a:t>
            </a:r>
            <a:endParaRPr lang="en-US" dirty="0"/>
          </a:p>
        </p:txBody>
      </p:sp>
      <p:sp>
        <p:nvSpPr>
          <p:cNvPr id="9" name="TextBox 8"/>
          <p:cNvSpPr txBox="1"/>
          <p:nvPr/>
        </p:nvSpPr>
        <p:spPr>
          <a:xfrm>
            <a:off x="4056845" y="4258521"/>
            <a:ext cx="1638269" cy="461665"/>
          </a:xfrm>
          <a:prstGeom prst="rect">
            <a:avLst/>
          </a:prstGeom>
          <a:noFill/>
        </p:spPr>
        <p:txBody>
          <a:bodyPr wrap="none" rtlCol="0">
            <a:spAutoFit/>
          </a:bodyPr>
          <a:lstStyle/>
          <a:p>
            <a:r>
              <a:rPr lang="en-US" dirty="0" smtClean="0"/>
              <a:t>Elbow Yaw</a:t>
            </a:r>
            <a:endParaRPr lang="en-US" dirty="0"/>
          </a:p>
        </p:txBody>
      </p:sp>
      <p:sp>
        <p:nvSpPr>
          <p:cNvPr id="10" name="TextBox 9"/>
          <p:cNvSpPr txBox="1"/>
          <p:nvPr/>
        </p:nvSpPr>
        <p:spPr>
          <a:xfrm>
            <a:off x="1326524" y="2906239"/>
            <a:ext cx="1522083" cy="461665"/>
          </a:xfrm>
          <a:prstGeom prst="rect">
            <a:avLst/>
          </a:prstGeom>
          <a:noFill/>
        </p:spPr>
        <p:txBody>
          <a:bodyPr wrap="none" rtlCol="0">
            <a:spAutoFit/>
          </a:bodyPr>
          <a:lstStyle/>
          <a:p>
            <a:r>
              <a:rPr lang="en-US" dirty="0" smtClean="0"/>
              <a:t>Wrist Yaw</a:t>
            </a:r>
            <a:endParaRPr lang="en-US" dirty="0"/>
          </a:p>
        </p:txBody>
      </p:sp>
      <p:sp>
        <p:nvSpPr>
          <p:cNvPr id="11" name="TextBox 10"/>
          <p:cNvSpPr txBox="1"/>
          <p:nvPr/>
        </p:nvSpPr>
        <p:spPr>
          <a:xfrm>
            <a:off x="1944714" y="4953980"/>
            <a:ext cx="1029449" cy="461665"/>
          </a:xfrm>
          <a:prstGeom prst="rect">
            <a:avLst/>
          </a:prstGeom>
          <a:noFill/>
        </p:spPr>
        <p:txBody>
          <a:bodyPr wrap="none" rtlCol="0">
            <a:spAutoFit/>
          </a:bodyPr>
          <a:lstStyle/>
          <a:p>
            <a:r>
              <a:rPr lang="en-US" dirty="0" smtClean="0"/>
              <a:t>Finger</a:t>
            </a:r>
            <a:endParaRPr lang="en-US" dirty="0"/>
          </a:p>
        </p:txBody>
      </p:sp>
    </p:spTree>
    <p:extLst>
      <p:ext uri="{BB962C8B-B14F-4D97-AF65-F5344CB8AC3E}">
        <p14:creationId xmlns:p14="http://schemas.microsoft.com/office/powerpoint/2010/main" val="17466869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550" y="1611313"/>
            <a:ext cx="4706938" cy="3833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5" name="Title 1"/>
          <p:cNvSpPr>
            <a:spLocks noGrp="1"/>
          </p:cNvSpPr>
          <p:nvPr>
            <p:ph type="title"/>
          </p:nvPr>
        </p:nvSpPr>
        <p:spPr/>
        <p:txBody>
          <a:bodyPr/>
          <a:lstStyle/>
          <a:p>
            <a:r>
              <a:rPr lang="en-US" altLang="en-US" smtClean="0"/>
              <a:t>Programming</a:t>
            </a:r>
          </a:p>
        </p:txBody>
      </p:sp>
      <p:sp>
        <p:nvSpPr>
          <p:cNvPr id="28676" name="Content Placeholder 2"/>
          <p:cNvSpPr>
            <a:spLocks noGrp="1"/>
          </p:cNvSpPr>
          <p:nvPr>
            <p:ph idx="1"/>
          </p:nvPr>
        </p:nvSpPr>
        <p:spPr>
          <a:xfrm>
            <a:off x="500063" y="1644650"/>
            <a:ext cx="3870325" cy="1576388"/>
          </a:xfrm>
        </p:spPr>
        <p:txBody>
          <a:bodyPr/>
          <a:lstStyle/>
          <a:p>
            <a:r>
              <a:rPr lang="en-US" altLang="en-US" smtClean="0"/>
              <a:t>Choregraphe</a:t>
            </a:r>
          </a:p>
          <a:p>
            <a:pPr lvl="1"/>
            <a:r>
              <a:rPr lang="en-US" altLang="en-US" smtClean="0"/>
              <a:t>Graph-flow based programming</a:t>
            </a:r>
          </a:p>
          <a:p>
            <a:pPr lvl="1"/>
            <a:r>
              <a:rPr lang="en-US" altLang="zh-CN" smtClean="0"/>
              <a:t>Modular behaviors that can be called locally and remotely</a:t>
            </a:r>
          </a:p>
          <a:p>
            <a:r>
              <a:rPr lang="en-US" altLang="en-US" smtClean="0"/>
              <a:t>Simulator</a:t>
            </a:r>
          </a:p>
        </p:txBody>
      </p:sp>
      <p:pic>
        <p:nvPicPr>
          <p:cNvPr id="28677" name="Picture 8" descr="http://www.cyberbotics.com/pictures/hq/na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50" y="3249613"/>
            <a:ext cx="3497263"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917575" y="436563"/>
            <a:ext cx="7159625" cy="685800"/>
          </a:xfrm>
        </p:spPr>
        <p:txBody>
          <a:bodyPr/>
          <a:lstStyle/>
          <a:p>
            <a:r>
              <a:rPr lang="en-US" altLang="en-US" dirty="0" smtClean="0"/>
              <a:t>Programming languages</a:t>
            </a:r>
          </a:p>
        </p:txBody>
      </p:sp>
      <p:sp>
        <p:nvSpPr>
          <p:cNvPr id="29699" name="Content Placeholder 2"/>
          <p:cNvSpPr>
            <a:spLocks noGrp="1"/>
          </p:cNvSpPr>
          <p:nvPr>
            <p:ph idx="1"/>
          </p:nvPr>
        </p:nvSpPr>
        <p:spPr>
          <a:xfrm>
            <a:off x="841375" y="1330325"/>
            <a:ext cx="7348538" cy="4789488"/>
          </a:xfrm>
        </p:spPr>
        <p:txBody>
          <a:bodyPr/>
          <a:lstStyle/>
          <a:p>
            <a:pPr>
              <a:lnSpc>
                <a:spcPct val="100000"/>
              </a:lnSpc>
              <a:spcAft>
                <a:spcPts val="600"/>
              </a:spcAft>
            </a:pPr>
            <a:r>
              <a:rPr lang="en-US" altLang="en-US" sz="2400" dirty="0" smtClean="0">
                <a:solidFill>
                  <a:srgbClr val="C00000"/>
                </a:solidFill>
              </a:rPr>
              <a:t>C++</a:t>
            </a:r>
          </a:p>
          <a:p>
            <a:pPr lvl="1">
              <a:lnSpc>
                <a:spcPct val="100000"/>
              </a:lnSpc>
              <a:spcAft>
                <a:spcPts val="600"/>
              </a:spcAft>
            </a:pPr>
            <a:r>
              <a:rPr lang="en-US" altLang="en-US" sz="2000" dirty="0" smtClean="0">
                <a:solidFill>
                  <a:srgbClr val="002060"/>
                </a:solidFill>
              </a:rPr>
              <a:t>AL::</a:t>
            </a:r>
            <a:r>
              <a:rPr lang="en-US" altLang="en-US" sz="2000" dirty="0" err="1" smtClean="0">
                <a:solidFill>
                  <a:srgbClr val="002060"/>
                </a:solidFill>
              </a:rPr>
              <a:t>ALTextToSpeechProxy</a:t>
            </a:r>
            <a:r>
              <a:rPr lang="en-US" altLang="en-US" sz="2000" dirty="0" smtClean="0">
                <a:solidFill>
                  <a:srgbClr val="002060"/>
                </a:solidFill>
              </a:rPr>
              <a:t> </a:t>
            </a:r>
            <a:r>
              <a:rPr lang="en-US" altLang="en-US" sz="2000" dirty="0" err="1" smtClean="0">
                <a:solidFill>
                  <a:srgbClr val="002060"/>
                </a:solidFill>
              </a:rPr>
              <a:t>tts</a:t>
            </a:r>
            <a:r>
              <a:rPr lang="en-US" altLang="en-US" sz="2000" dirty="0" smtClean="0">
                <a:solidFill>
                  <a:srgbClr val="002060"/>
                </a:solidFill>
              </a:rPr>
              <a:t>("&lt;IP of your robot&gt;", 9559); </a:t>
            </a:r>
          </a:p>
          <a:p>
            <a:pPr lvl="1">
              <a:lnSpc>
                <a:spcPct val="100000"/>
              </a:lnSpc>
              <a:spcAft>
                <a:spcPts val="600"/>
              </a:spcAft>
            </a:pPr>
            <a:r>
              <a:rPr lang="en-US" altLang="en-US" sz="2000" dirty="0" err="1" smtClean="0">
                <a:solidFill>
                  <a:srgbClr val="002060"/>
                </a:solidFill>
              </a:rPr>
              <a:t>tts.say</a:t>
            </a:r>
            <a:r>
              <a:rPr lang="en-US" altLang="en-US" sz="2000" dirty="0" smtClean="0">
                <a:solidFill>
                  <a:srgbClr val="002060"/>
                </a:solidFill>
              </a:rPr>
              <a:t>("Hello world from c plus plus");</a:t>
            </a:r>
          </a:p>
          <a:p>
            <a:pPr>
              <a:lnSpc>
                <a:spcPct val="100000"/>
              </a:lnSpc>
              <a:spcAft>
                <a:spcPts val="600"/>
              </a:spcAft>
            </a:pPr>
            <a:r>
              <a:rPr lang="en-US" altLang="en-US" sz="2400" dirty="0" smtClean="0">
                <a:solidFill>
                  <a:srgbClr val="C00000"/>
                </a:solidFill>
              </a:rPr>
              <a:t>Java</a:t>
            </a:r>
          </a:p>
          <a:p>
            <a:pPr lvl="1">
              <a:lnSpc>
                <a:spcPct val="100000"/>
              </a:lnSpc>
              <a:spcAft>
                <a:spcPts val="600"/>
              </a:spcAft>
            </a:pPr>
            <a:r>
              <a:rPr lang="en-US" altLang="en-US" sz="2000" dirty="0" err="1" smtClean="0">
                <a:solidFill>
                  <a:srgbClr val="002060"/>
                </a:solidFill>
              </a:rPr>
              <a:t>ALTextToSpeechProxy</a:t>
            </a:r>
            <a:r>
              <a:rPr lang="en-US" altLang="en-US" sz="2000" dirty="0" smtClean="0">
                <a:solidFill>
                  <a:srgbClr val="002060"/>
                </a:solidFill>
              </a:rPr>
              <a:t> </a:t>
            </a:r>
            <a:r>
              <a:rPr lang="en-US" altLang="en-US" sz="2000" dirty="0" err="1" smtClean="0">
                <a:solidFill>
                  <a:srgbClr val="002060"/>
                </a:solidFill>
              </a:rPr>
              <a:t>ttsProxy</a:t>
            </a:r>
            <a:r>
              <a:rPr lang="en-US" altLang="en-US" sz="2000" dirty="0" smtClean="0">
                <a:solidFill>
                  <a:srgbClr val="002060"/>
                </a:solidFill>
              </a:rPr>
              <a:t> = </a:t>
            </a:r>
            <a:r>
              <a:rPr lang="en-US" altLang="en-US" sz="2000" b="1" dirty="0" smtClean="0">
                <a:solidFill>
                  <a:srgbClr val="002060"/>
                </a:solidFill>
              </a:rPr>
              <a:t>new</a:t>
            </a:r>
            <a:r>
              <a:rPr lang="en-US" altLang="en-US" sz="2000" dirty="0" smtClean="0">
                <a:solidFill>
                  <a:srgbClr val="002060"/>
                </a:solidFill>
              </a:rPr>
              <a:t> </a:t>
            </a:r>
            <a:r>
              <a:rPr lang="en-US" altLang="en-US" sz="2000" dirty="0" err="1" smtClean="0">
                <a:solidFill>
                  <a:srgbClr val="002060"/>
                </a:solidFill>
              </a:rPr>
              <a:t>ALTextToSpeechProxy</a:t>
            </a:r>
            <a:r>
              <a:rPr lang="en-US" altLang="en-US" sz="2000" dirty="0" smtClean="0">
                <a:solidFill>
                  <a:srgbClr val="002060"/>
                </a:solidFill>
              </a:rPr>
              <a:t>("&lt;IP of your robot &gt;", 9559); </a:t>
            </a:r>
            <a:r>
              <a:rPr lang="en-US" altLang="en-US" sz="2000" dirty="0" err="1" smtClean="0">
                <a:solidFill>
                  <a:srgbClr val="002060"/>
                </a:solidFill>
              </a:rPr>
              <a:t>tts.say</a:t>
            </a:r>
            <a:r>
              <a:rPr lang="en-US" altLang="en-US" sz="2000" dirty="0" smtClean="0">
                <a:solidFill>
                  <a:srgbClr val="002060"/>
                </a:solidFill>
              </a:rPr>
              <a:t>("Hello World from java");</a:t>
            </a:r>
          </a:p>
          <a:p>
            <a:pPr>
              <a:lnSpc>
                <a:spcPct val="100000"/>
              </a:lnSpc>
              <a:spcAft>
                <a:spcPts val="600"/>
              </a:spcAft>
            </a:pPr>
            <a:r>
              <a:rPr lang="en-US" altLang="en-US" sz="2400" dirty="0" smtClean="0">
                <a:solidFill>
                  <a:srgbClr val="C00000"/>
                </a:solidFill>
              </a:rPr>
              <a:t>Python</a:t>
            </a:r>
          </a:p>
          <a:p>
            <a:pPr lvl="1">
              <a:lnSpc>
                <a:spcPct val="100000"/>
              </a:lnSpc>
              <a:spcAft>
                <a:spcPts val="600"/>
              </a:spcAft>
            </a:pPr>
            <a:r>
              <a:rPr lang="en-US" altLang="en-US" sz="2000" dirty="0" err="1" smtClean="0">
                <a:solidFill>
                  <a:srgbClr val="002060"/>
                </a:solidFill>
              </a:rPr>
              <a:t>tts</a:t>
            </a:r>
            <a:r>
              <a:rPr lang="en-US" altLang="en-US" sz="2000" dirty="0" smtClean="0">
                <a:solidFill>
                  <a:srgbClr val="002060"/>
                </a:solidFill>
              </a:rPr>
              <a:t> = </a:t>
            </a:r>
            <a:r>
              <a:rPr lang="en-US" altLang="en-US" sz="2000" dirty="0" err="1" smtClean="0">
                <a:solidFill>
                  <a:srgbClr val="002060"/>
                </a:solidFill>
              </a:rPr>
              <a:t>ALProxy</a:t>
            </a:r>
            <a:r>
              <a:rPr lang="en-US" altLang="en-US" sz="2000" dirty="0" smtClean="0">
                <a:solidFill>
                  <a:srgbClr val="002060"/>
                </a:solidFill>
              </a:rPr>
              <a:t>("</a:t>
            </a:r>
            <a:r>
              <a:rPr lang="en-US" altLang="en-US" sz="2000" dirty="0" err="1" smtClean="0">
                <a:solidFill>
                  <a:srgbClr val="002060"/>
                </a:solidFill>
              </a:rPr>
              <a:t>ALTextToSpeech</a:t>
            </a:r>
            <a:r>
              <a:rPr lang="en-US" altLang="en-US" sz="2000" dirty="0" smtClean="0">
                <a:solidFill>
                  <a:srgbClr val="002060"/>
                </a:solidFill>
              </a:rPr>
              <a:t>", "&lt;IP of your robot&gt;", 9559) </a:t>
            </a:r>
            <a:r>
              <a:rPr lang="en-US" altLang="en-US" sz="2000" dirty="0" err="1" smtClean="0">
                <a:solidFill>
                  <a:srgbClr val="002060"/>
                </a:solidFill>
              </a:rPr>
              <a:t>tts.say</a:t>
            </a:r>
            <a:r>
              <a:rPr lang="en-US" altLang="en-US" sz="2000" dirty="0" smtClean="0">
                <a:solidFill>
                  <a:srgbClr val="002060"/>
                </a:solidFill>
              </a:rPr>
              <a:t>("Hello world from python")</a:t>
            </a:r>
          </a:p>
          <a:p>
            <a:pPr>
              <a:lnSpc>
                <a:spcPct val="100000"/>
              </a:lnSpc>
              <a:spcAft>
                <a:spcPts val="600"/>
              </a:spcAft>
            </a:pPr>
            <a:r>
              <a:rPr lang="en-US" altLang="en-US" sz="2400" dirty="0" smtClean="0">
                <a:solidFill>
                  <a:srgbClr val="C00000"/>
                </a:solidFill>
              </a:rPr>
              <a:t>URBI</a:t>
            </a:r>
          </a:p>
          <a:p>
            <a:pPr lvl="1">
              <a:lnSpc>
                <a:spcPct val="100000"/>
              </a:lnSpc>
              <a:spcAft>
                <a:spcPts val="600"/>
              </a:spcAft>
            </a:pPr>
            <a:r>
              <a:rPr lang="en-US" altLang="en-US" sz="2000" dirty="0" err="1" smtClean="0">
                <a:solidFill>
                  <a:srgbClr val="002060"/>
                </a:solidFill>
              </a:rPr>
              <a:t>tts.say</a:t>
            </a:r>
            <a:r>
              <a:rPr lang="en-US" altLang="en-US" sz="2000" dirty="0" smtClean="0">
                <a:solidFill>
                  <a:srgbClr val="002060"/>
                </a:solidFill>
              </a:rPr>
              <a:t>("Hello World from urbi")</a:t>
            </a:r>
          </a:p>
          <a:p>
            <a:pPr lvl="1">
              <a:lnSpc>
                <a:spcPct val="100000"/>
              </a:lnSpc>
            </a:pPr>
            <a:endParaRPr lang="en-US" altLang="en-US" sz="20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idx="1"/>
          </p:nvPr>
        </p:nvSpPr>
        <p:spPr>
          <a:xfrm>
            <a:off x="822325" y="1122363"/>
            <a:ext cx="7875588" cy="4894262"/>
          </a:xfrm>
        </p:spPr>
        <p:txBody>
          <a:bodyPr/>
          <a:lstStyle/>
          <a:p>
            <a:pPr>
              <a:lnSpc>
                <a:spcPct val="100000"/>
              </a:lnSpc>
              <a:spcAft>
                <a:spcPts val="600"/>
              </a:spcAft>
            </a:pPr>
            <a:r>
              <a:rPr lang="en-US" altLang="en-US" sz="2400" dirty="0" err="1" smtClean="0">
                <a:solidFill>
                  <a:srgbClr val="C00000"/>
                </a:solidFill>
              </a:rPr>
              <a:t>Matlab</a:t>
            </a:r>
            <a:endParaRPr lang="en-US" altLang="en-US" sz="2400" dirty="0" smtClean="0">
              <a:solidFill>
                <a:srgbClr val="C00000"/>
              </a:solidFill>
            </a:endParaRPr>
          </a:p>
          <a:p>
            <a:pPr lvl="1">
              <a:lnSpc>
                <a:spcPct val="100000"/>
              </a:lnSpc>
              <a:spcAft>
                <a:spcPts val="600"/>
              </a:spcAft>
            </a:pPr>
            <a:r>
              <a:rPr lang="en-US" altLang="en-US" sz="2000" dirty="0" err="1" smtClean="0">
                <a:solidFill>
                  <a:srgbClr val="002060"/>
                </a:solidFill>
              </a:rPr>
              <a:t>tts</a:t>
            </a:r>
            <a:r>
              <a:rPr lang="en-US" altLang="en-US" sz="2000" dirty="0" smtClean="0">
                <a:solidFill>
                  <a:srgbClr val="002060"/>
                </a:solidFill>
              </a:rPr>
              <a:t> = </a:t>
            </a:r>
            <a:r>
              <a:rPr lang="en-US" altLang="en-US" sz="2000" dirty="0" err="1" smtClean="0">
                <a:solidFill>
                  <a:srgbClr val="002060"/>
                </a:solidFill>
              </a:rPr>
              <a:t>ALTextToSpeechProxy</a:t>
            </a:r>
            <a:r>
              <a:rPr lang="en-US" altLang="en-US" sz="2000" dirty="0" smtClean="0">
                <a:solidFill>
                  <a:srgbClr val="002060"/>
                </a:solidFill>
              </a:rPr>
              <a:t>('&lt;IP of your robot&gt;', 9559); </a:t>
            </a:r>
            <a:r>
              <a:rPr lang="en-US" altLang="en-US" sz="2000" dirty="0" err="1" smtClean="0">
                <a:solidFill>
                  <a:srgbClr val="002060"/>
                </a:solidFill>
              </a:rPr>
              <a:t>tts.say</a:t>
            </a:r>
            <a:r>
              <a:rPr lang="en-US" altLang="en-US" sz="2000" dirty="0" smtClean="0">
                <a:solidFill>
                  <a:srgbClr val="002060"/>
                </a:solidFill>
              </a:rPr>
              <a:t>('Hello World from </a:t>
            </a:r>
            <a:r>
              <a:rPr lang="en-US" altLang="en-US" sz="2000" dirty="0" err="1" smtClean="0">
                <a:solidFill>
                  <a:srgbClr val="002060"/>
                </a:solidFill>
              </a:rPr>
              <a:t>matlab</a:t>
            </a:r>
            <a:r>
              <a:rPr lang="en-US" altLang="en-US" sz="2000" dirty="0" smtClean="0">
                <a:solidFill>
                  <a:srgbClr val="002060"/>
                </a:solidFill>
              </a:rPr>
              <a:t>');</a:t>
            </a:r>
          </a:p>
          <a:p>
            <a:pPr>
              <a:lnSpc>
                <a:spcPct val="100000"/>
              </a:lnSpc>
              <a:spcAft>
                <a:spcPts val="600"/>
              </a:spcAft>
            </a:pPr>
            <a:r>
              <a:rPr lang="en-US" altLang="en-US" sz="2400" dirty="0" smtClean="0">
                <a:solidFill>
                  <a:srgbClr val="C00000"/>
                </a:solidFill>
              </a:rPr>
              <a:t>C#</a:t>
            </a:r>
          </a:p>
          <a:p>
            <a:pPr lvl="1">
              <a:lnSpc>
                <a:spcPct val="100000"/>
              </a:lnSpc>
              <a:spcAft>
                <a:spcPts val="600"/>
              </a:spcAft>
            </a:pPr>
            <a:r>
              <a:rPr lang="en-US" altLang="en-US" sz="2000" dirty="0" err="1" smtClean="0">
                <a:solidFill>
                  <a:srgbClr val="002060"/>
                </a:solidFill>
              </a:rPr>
              <a:t>TextToSpeechProxy</a:t>
            </a:r>
            <a:r>
              <a:rPr lang="en-US" altLang="en-US" sz="2000" dirty="0" smtClean="0">
                <a:solidFill>
                  <a:srgbClr val="002060"/>
                </a:solidFill>
              </a:rPr>
              <a:t> </a:t>
            </a:r>
            <a:r>
              <a:rPr lang="en-US" altLang="en-US" sz="2000" dirty="0" err="1" smtClean="0">
                <a:solidFill>
                  <a:srgbClr val="002060"/>
                </a:solidFill>
              </a:rPr>
              <a:t>tts</a:t>
            </a:r>
            <a:r>
              <a:rPr lang="en-US" altLang="en-US" sz="2000" dirty="0" smtClean="0">
                <a:solidFill>
                  <a:srgbClr val="002060"/>
                </a:solidFill>
              </a:rPr>
              <a:t> = </a:t>
            </a:r>
            <a:r>
              <a:rPr lang="en-US" altLang="en-US" sz="2000" b="1" dirty="0" smtClean="0">
                <a:solidFill>
                  <a:srgbClr val="002060"/>
                </a:solidFill>
              </a:rPr>
              <a:t>new</a:t>
            </a:r>
            <a:r>
              <a:rPr lang="en-US" altLang="en-US" sz="2000" dirty="0" smtClean="0">
                <a:solidFill>
                  <a:srgbClr val="002060"/>
                </a:solidFill>
              </a:rPr>
              <a:t> </a:t>
            </a:r>
            <a:r>
              <a:rPr lang="en-US" altLang="en-US" sz="2000" dirty="0" err="1" smtClean="0">
                <a:solidFill>
                  <a:srgbClr val="002060"/>
                </a:solidFill>
              </a:rPr>
              <a:t>TextToSpeechProxy</a:t>
            </a:r>
            <a:r>
              <a:rPr lang="en-US" altLang="en-US" sz="2000" dirty="0" smtClean="0">
                <a:solidFill>
                  <a:srgbClr val="002060"/>
                </a:solidFill>
              </a:rPr>
              <a:t>("&lt;IP of your robot&gt;", 9559); </a:t>
            </a:r>
            <a:r>
              <a:rPr lang="en-US" altLang="en-US" sz="2000" dirty="0" err="1" smtClean="0">
                <a:solidFill>
                  <a:srgbClr val="002060"/>
                </a:solidFill>
              </a:rPr>
              <a:t>tts.say</a:t>
            </a:r>
            <a:r>
              <a:rPr lang="en-US" altLang="en-US" sz="2000" dirty="0" smtClean="0">
                <a:solidFill>
                  <a:srgbClr val="002060"/>
                </a:solidFill>
              </a:rPr>
              <a:t>("Hello World from c sharp");</a:t>
            </a:r>
          </a:p>
          <a:p>
            <a:pPr>
              <a:lnSpc>
                <a:spcPct val="100000"/>
              </a:lnSpc>
              <a:spcAft>
                <a:spcPts val="600"/>
              </a:spcAft>
            </a:pPr>
            <a:r>
              <a:rPr lang="en-US" altLang="en-US" sz="2400" dirty="0" smtClean="0">
                <a:solidFill>
                  <a:srgbClr val="C00000"/>
                </a:solidFill>
              </a:rPr>
              <a:t>VB</a:t>
            </a:r>
          </a:p>
          <a:p>
            <a:pPr lvl="1">
              <a:lnSpc>
                <a:spcPct val="100000"/>
              </a:lnSpc>
              <a:spcAft>
                <a:spcPts val="600"/>
              </a:spcAft>
            </a:pPr>
            <a:r>
              <a:rPr lang="en-US" altLang="en-US" sz="2000" b="1" dirty="0" smtClean="0">
                <a:solidFill>
                  <a:srgbClr val="002060"/>
                </a:solidFill>
              </a:rPr>
              <a:t>Dim</a:t>
            </a:r>
            <a:r>
              <a:rPr lang="en-US" altLang="en-US" sz="2000" dirty="0" smtClean="0">
                <a:solidFill>
                  <a:srgbClr val="002060"/>
                </a:solidFill>
              </a:rPr>
              <a:t> </a:t>
            </a:r>
            <a:r>
              <a:rPr lang="en-US" altLang="en-US" sz="2000" dirty="0" err="1" smtClean="0">
                <a:solidFill>
                  <a:srgbClr val="002060"/>
                </a:solidFill>
              </a:rPr>
              <a:t>tts</a:t>
            </a:r>
            <a:r>
              <a:rPr lang="en-US" altLang="en-US" sz="2000" dirty="0" smtClean="0">
                <a:solidFill>
                  <a:srgbClr val="002060"/>
                </a:solidFill>
              </a:rPr>
              <a:t> </a:t>
            </a:r>
            <a:r>
              <a:rPr lang="en-US" altLang="en-US" sz="2000" b="1" dirty="0" smtClean="0">
                <a:solidFill>
                  <a:srgbClr val="002060"/>
                </a:solidFill>
              </a:rPr>
              <a:t>As</a:t>
            </a:r>
            <a:r>
              <a:rPr lang="en-US" altLang="en-US" sz="2000" dirty="0" smtClean="0">
                <a:solidFill>
                  <a:srgbClr val="002060"/>
                </a:solidFill>
              </a:rPr>
              <a:t> </a:t>
            </a:r>
            <a:r>
              <a:rPr lang="en-US" altLang="en-US" sz="2000" dirty="0" err="1" smtClean="0">
                <a:solidFill>
                  <a:srgbClr val="002060"/>
                </a:solidFill>
              </a:rPr>
              <a:t>TextToSpeechProxy</a:t>
            </a:r>
            <a:r>
              <a:rPr lang="en-US" altLang="en-US" sz="2000" dirty="0" smtClean="0">
                <a:solidFill>
                  <a:srgbClr val="002060"/>
                </a:solidFill>
              </a:rPr>
              <a:t> = </a:t>
            </a:r>
            <a:r>
              <a:rPr lang="en-US" altLang="en-US" sz="2000" b="1" dirty="0" smtClean="0">
                <a:solidFill>
                  <a:srgbClr val="002060"/>
                </a:solidFill>
              </a:rPr>
              <a:t>New</a:t>
            </a:r>
            <a:r>
              <a:rPr lang="en-US" altLang="en-US" sz="2000" dirty="0" smtClean="0">
                <a:solidFill>
                  <a:srgbClr val="002060"/>
                </a:solidFill>
              </a:rPr>
              <a:t> </a:t>
            </a:r>
            <a:r>
              <a:rPr lang="en-US" altLang="en-US" sz="2000" dirty="0" err="1" smtClean="0">
                <a:solidFill>
                  <a:srgbClr val="002060"/>
                </a:solidFill>
              </a:rPr>
              <a:t>TextToSpeechProxy</a:t>
            </a:r>
            <a:r>
              <a:rPr lang="en-US" altLang="en-US" sz="2000" dirty="0" smtClean="0">
                <a:solidFill>
                  <a:srgbClr val="002060"/>
                </a:solidFill>
              </a:rPr>
              <a:t>("&lt;IP of your robot&gt;", 9559) </a:t>
            </a:r>
            <a:r>
              <a:rPr lang="en-US" altLang="en-US" sz="2000" dirty="0" err="1" smtClean="0">
                <a:solidFill>
                  <a:srgbClr val="002060"/>
                </a:solidFill>
              </a:rPr>
              <a:t>tts.say</a:t>
            </a:r>
            <a:r>
              <a:rPr lang="en-US" altLang="en-US" sz="2000" dirty="0" smtClean="0">
                <a:solidFill>
                  <a:srgbClr val="002060"/>
                </a:solidFill>
              </a:rPr>
              <a:t>("Hello World from visual basic")</a:t>
            </a:r>
          </a:p>
          <a:p>
            <a:pPr>
              <a:lnSpc>
                <a:spcPct val="100000"/>
              </a:lnSpc>
              <a:spcAft>
                <a:spcPts val="600"/>
              </a:spcAft>
            </a:pPr>
            <a:r>
              <a:rPr lang="en-US" altLang="en-US" sz="2400" dirty="0" smtClean="0">
                <a:solidFill>
                  <a:srgbClr val="C00000"/>
                </a:solidFill>
              </a:rPr>
              <a:t>F#</a:t>
            </a:r>
          </a:p>
          <a:p>
            <a:pPr lvl="1">
              <a:lnSpc>
                <a:spcPct val="100000"/>
              </a:lnSpc>
              <a:spcAft>
                <a:spcPts val="600"/>
              </a:spcAft>
            </a:pPr>
            <a:r>
              <a:rPr lang="en-US" altLang="en-US" sz="2000" dirty="0" smtClean="0">
                <a:solidFill>
                  <a:srgbClr val="002060"/>
                </a:solidFill>
              </a:rPr>
              <a:t>let </a:t>
            </a:r>
            <a:r>
              <a:rPr lang="en-US" altLang="en-US" sz="2000" dirty="0" err="1" smtClean="0">
                <a:solidFill>
                  <a:srgbClr val="002060"/>
                </a:solidFill>
              </a:rPr>
              <a:t>tts</a:t>
            </a:r>
            <a:r>
              <a:rPr lang="en-US" altLang="en-US" sz="2000" dirty="0" smtClean="0">
                <a:solidFill>
                  <a:srgbClr val="002060"/>
                </a:solidFill>
              </a:rPr>
              <a:t> = </a:t>
            </a:r>
            <a:r>
              <a:rPr lang="en-US" altLang="en-US" sz="2000" b="1" dirty="0" smtClean="0">
                <a:solidFill>
                  <a:srgbClr val="002060"/>
                </a:solidFill>
              </a:rPr>
              <a:t>new</a:t>
            </a:r>
            <a:r>
              <a:rPr lang="en-US" altLang="en-US" sz="2000" dirty="0" smtClean="0">
                <a:solidFill>
                  <a:srgbClr val="002060"/>
                </a:solidFill>
              </a:rPr>
              <a:t> </a:t>
            </a:r>
            <a:r>
              <a:rPr lang="en-US" altLang="en-US" sz="2000" dirty="0" err="1" smtClean="0">
                <a:solidFill>
                  <a:srgbClr val="002060"/>
                </a:solidFill>
              </a:rPr>
              <a:t>TextToSpeechProxy</a:t>
            </a:r>
            <a:r>
              <a:rPr lang="en-US" altLang="en-US" sz="2000" dirty="0" smtClean="0">
                <a:solidFill>
                  <a:srgbClr val="002060"/>
                </a:solidFill>
              </a:rPr>
              <a:t>("&lt;IP of your robot&gt;", 9559) </a:t>
            </a:r>
            <a:r>
              <a:rPr lang="en-US" altLang="en-US" sz="2000" dirty="0" err="1" smtClean="0">
                <a:solidFill>
                  <a:srgbClr val="002060"/>
                </a:solidFill>
              </a:rPr>
              <a:t>tts.say</a:t>
            </a:r>
            <a:r>
              <a:rPr lang="en-US" altLang="en-US" sz="2000" dirty="0" smtClean="0">
                <a:solidFill>
                  <a:srgbClr val="002060"/>
                </a:solidFill>
              </a:rPr>
              <a:t>("Hello World from f sharp")</a:t>
            </a:r>
          </a:p>
          <a:p>
            <a:pPr lvl="1">
              <a:lnSpc>
                <a:spcPct val="100000"/>
              </a:lnSpc>
              <a:spcAft>
                <a:spcPts val="600"/>
              </a:spcAft>
            </a:pPr>
            <a:endParaRPr lang="en-US" altLang="en-US" sz="2000" dirty="0" smtClean="0"/>
          </a:p>
        </p:txBody>
      </p:sp>
      <p:sp>
        <p:nvSpPr>
          <p:cNvPr id="30723" name="Title 1"/>
          <p:cNvSpPr>
            <a:spLocks noGrp="1"/>
          </p:cNvSpPr>
          <p:nvPr>
            <p:ph type="title"/>
          </p:nvPr>
        </p:nvSpPr>
        <p:spPr>
          <a:xfrm>
            <a:off x="917575" y="436563"/>
            <a:ext cx="7159625" cy="685800"/>
          </a:xfrm>
        </p:spPr>
        <p:txBody>
          <a:bodyPr/>
          <a:lstStyle/>
          <a:p>
            <a:r>
              <a:rPr lang="en-US" altLang="en-US" dirty="0" smtClean="0"/>
              <a:t>Programming languages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PQuestion"/>
          <p:cNvSpPr>
            <a:spLocks noGrp="1"/>
          </p:cNvSpPr>
          <p:nvPr>
            <p:ph type="title"/>
          </p:nvPr>
        </p:nvSpPr>
        <p:spPr>
          <a:xfrm>
            <a:off x="587375" y="254000"/>
            <a:ext cx="7159625" cy="1244600"/>
          </a:xfrm>
        </p:spPr>
        <p:txBody>
          <a:bodyPr/>
          <a:lstStyle/>
          <a:p>
            <a:r>
              <a:rPr lang="en-US" altLang="en-US" dirty="0" smtClean="0"/>
              <a:t>Which languages are supported on the robot?</a:t>
            </a:r>
          </a:p>
        </p:txBody>
      </p:sp>
      <p:sp>
        <p:nvSpPr>
          <p:cNvPr id="32771" name="TPAnswers"/>
          <p:cNvSpPr>
            <a:spLocks noGrp="1"/>
          </p:cNvSpPr>
          <p:nvPr>
            <p:ph type="body" idx="1"/>
            <p:custDataLst>
              <p:tags r:id="rId3"/>
            </p:custDataLst>
          </p:nvPr>
        </p:nvSpPr>
        <p:spPr>
          <a:xfrm>
            <a:off x="777875" y="1600200"/>
            <a:ext cx="3794125" cy="3916363"/>
          </a:xfrm>
        </p:spPr>
        <p:txBody>
          <a:bodyPr anchor="ctr"/>
          <a:lstStyle/>
          <a:p>
            <a:pPr marL="514350" indent="-514350">
              <a:lnSpc>
                <a:spcPct val="100000"/>
              </a:lnSpc>
              <a:spcBef>
                <a:spcPct val="20000"/>
              </a:spcBef>
              <a:buFontTx/>
              <a:buAutoNum type="alphaUcPeriod"/>
            </a:pPr>
            <a:r>
              <a:rPr lang="en-US" altLang="en-US" sz="3200" smtClean="0"/>
              <a:t>C++ &amp; C#</a:t>
            </a:r>
          </a:p>
          <a:p>
            <a:pPr marL="514350" indent="-514350">
              <a:lnSpc>
                <a:spcPct val="100000"/>
              </a:lnSpc>
              <a:spcBef>
                <a:spcPct val="20000"/>
              </a:spcBef>
              <a:buFontTx/>
              <a:buAutoNum type="alphaUcPeriod"/>
            </a:pPr>
            <a:r>
              <a:rPr lang="en-US" altLang="en-US" sz="3200" smtClean="0"/>
              <a:t>Java &amp; Python</a:t>
            </a:r>
          </a:p>
          <a:p>
            <a:pPr marL="514350" indent="-514350">
              <a:lnSpc>
                <a:spcPct val="100000"/>
              </a:lnSpc>
              <a:spcBef>
                <a:spcPct val="20000"/>
              </a:spcBef>
              <a:buFontTx/>
              <a:buAutoNum type="alphaUcPeriod"/>
            </a:pPr>
            <a:r>
              <a:rPr lang="en-US" altLang="en-US" sz="3200" smtClean="0"/>
              <a:t>C++ &amp; Java</a:t>
            </a:r>
          </a:p>
          <a:p>
            <a:pPr marL="514350" indent="-514350">
              <a:lnSpc>
                <a:spcPct val="100000"/>
              </a:lnSpc>
              <a:spcBef>
                <a:spcPct val="20000"/>
              </a:spcBef>
              <a:buFontTx/>
              <a:buAutoNum type="alphaUcPeriod"/>
            </a:pPr>
            <a:r>
              <a:rPr lang="en-US" altLang="en-US" sz="3200" smtClean="0"/>
              <a:t>C++ &amp; Python</a:t>
            </a:r>
          </a:p>
        </p:txBody>
      </p:sp>
      <p:graphicFrame>
        <p:nvGraphicFramePr>
          <p:cNvPr id="4" name="TPChart"/>
          <p:cNvGraphicFramePr>
            <a:graphicFrameLocks noChangeAspect="1"/>
          </p:cNvGraphicFramePr>
          <p:nvPr>
            <p:custDataLst>
              <p:tags r:id="rId4"/>
            </p:custDataLst>
            <p:extLst>
              <p:ext uri="{D42A27DB-BD31-4B8C-83A1-F6EECF244321}">
                <p14:modId xmlns:p14="http://schemas.microsoft.com/office/powerpoint/2010/main" val="3677768622"/>
              </p:ext>
            </p:extLst>
          </p:nvPr>
        </p:nvGraphicFramePr>
        <p:xfrm>
          <a:off x="4233863" y="1230313"/>
          <a:ext cx="4846637" cy="5116512"/>
        </p:xfrm>
        <a:graphic>
          <a:graphicData uri="http://schemas.openxmlformats.org/presentationml/2006/ole">
            <mc:AlternateContent xmlns:mc="http://schemas.openxmlformats.org/markup-compatibility/2006">
              <mc:Choice xmlns:v="urn:schemas-microsoft-com:vml" Requires="v">
                <p:oleObj spid="_x0000_s33123" name="Chart" r:id="rId9" imgW="4571946" imgH="5143608" progId="MSGraph.Chart.8">
                  <p:embed followColorScheme="full"/>
                </p:oleObj>
              </mc:Choice>
              <mc:Fallback>
                <p:oleObj name="Chart" r:id="rId9" imgW="4571946" imgH="5143608" progId="MSGraph.Chart.8">
                  <p:embed followColorScheme="full"/>
                  <p:pic>
                    <p:nvPicPr>
                      <p:cNvPr id="0" name="TPChart"/>
                      <p:cNvPicPr>
                        <a:picLocks noChangeAspect="1" noChangeArrowheads="1"/>
                      </p:cNvPicPr>
                      <p:nvPr/>
                    </p:nvPicPr>
                    <p:blipFill>
                      <a:blip r:embed="rId10"/>
                      <a:srcRect/>
                      <a:stretch>
                        <a:fillRect/>
                      </a:stretch>
                    </p:blipFill>
                    <p:spPr bwMode="auto">
                      <a:xfrm>
                        <a:off x="4233863" y="1230313"/>
                        <a:ext cx="4846637" cy="511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CAI1"/>
          <p:cNvSpPr>
            <a:spLocks/>
          </p:cNvSpPr>
          <p:nvPr>
            <p:custDataLst>
              <p:tags r:id="rId5"/>
            </p:custDataLst>
          </p:nvPr>
        </p:nvSpPr>
        <p:spPr bwMode="auto">
          <a:xfrm rot="10800000">
            <a:off x="401638" y="4251325"/>
            <a:ext cx="469900" cy="469900"/>
          </a:xfrm>
          <a:custGeom>
            <a:avLst/>
            <a:gdLst>
              <a:gd name="T0" fmla="*/ 3610 w 1524001"/>
              <a:gd name="T1" fmla="*/ 1478 h 1752601"/>
              <a:gd name="T2" fmla="*/ 4247 w 1524001"/>
              <a:gd name="T3" fmla="*/ 739 h 1752601"/>
              <a:gd name="T4" fmla="*/ 2548 w 1524001"/>
              <a:gd name="T5" fmla="*/ 0 h 1752601"/>
              <a:gd name="T6" fmla="*/ 0 w 1524001"/>
              <a:gd name="T7" fmla="*/ 2006 h 1752601"/>
              <a:gd name="T8" fmla="*/ 0 w 1524001"/>
              <a:gd name="T9" fmla="*/ 2428 h 1752601"/>
              <a:gd name="T10" fmla="*/ 2761 w 1524001"/>
              <a:gd name="T11" fmla="*/ 739 h 1752601"/>
              <a:gd name="T12" fmla="*/ 3610 w 1524001"/>
              <a:gd name="T13" fmla="*/ 1478 h 1752601"/>
              <a:gd name="T14" fmla="*/ 0 60000 65536"/>
              <a:gd name="T15" fmla="*/ 0 60000 65536"/>
              <a:gd name="T16" fmla="*/ 0 60000 65536"/>
              <a:gd name="T17" fmla="*/ 0 60000 65536"/>
              <a:gd name="T18" fmla="*/ 0 60000 65536"/>
              <a:gd name="T19" fmla="*/ 0 60000 65536"/>
              <a:gd name="T20" fmla="*/ 0 60000 65536"/>
              <a:gd name="T21" fmla="*/ 0 w 1524001"/>
              <a:gd name="T22" fmla="*/ 0 h 1752601"/>
              <a:gd name="T23" fmla="*/ 1524001 w 1524001"/>
              <a:gd name="T24" fmla="*/ 1752601 h 17526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4001" h="1752601">
                <a:moveTo>
                  <a:pt x="1295400" y="1066800"/>
                </a:moveTo>
                <a:lnTo>
                  <a:pt x="1524000" y="533400"/>
                </a:lnTo>
                <a:lnTo>
                  <a:pt x="914400" y="0"/>
                </a:lnTo>
                <a:lnTo>
                  <a:pt x="0" y="1447800"/>
                </a:lnTo>
                <a:lnTo>
                  <a:pt x="0" y="1752600"/>
                </a:lnTo>
                <a:lnTo>
                  <a:pt x="990600" y="533400"/>
                </a:lnTo>
                <a:lnTo>
                  <a:pt x="1295400" y="1066800"/>
                </a:lnTo>
                <a:close/>
              </a:path>
            </a:pathLst>
          </a:custGeom>
          <a:solidFill>
            <a:srgbClr val="00C800"/>
          </a:solidFill>
          <a:ln>
            <a:noFill/>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a:lstStyle/>
          <a:p>
            <a:endParaRPr lang="en-US"/>
          </a:p>
        </p:txBody>
      </p:sp>
      <p:sp>
        <p:nvSpPr>
          <p:cNvPr id="3" name="TPCountdownTrigger"/>
          <p:cNvSpPr>
            <a:spLocks noChangeArrowheads="1"/>
          </p:cNvSpPr>
          <p:nvPr/>
        </p:nvSpPr>
        <p:spPr bwMode="auto">
          <a:xfrm>
            <a:off x="0" y="0"/>
            <a:ext cx="12700" cy="12700"/>
          </a:xfrm>
          <a:prstGeom prst="rect">
            <a:avLst/>
          </a:prstGeom>
          <a:solidFill>
            <a:schemeClr val="accent1"/>
          </a:solidFill>
          <a:ln w="9525" algn="ctr">
            <a:solidFill>
              <a:schemeClr val="tx1"/>
            </a:solidFill>
            <a:round/>
            <a:headEnd/>
            <a:tailEnd/>
          </a:ln>
        </p:spPr>
        <p:txBody>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lnSpc>
                <a:spcPct val="100000"/>
              </a:lnSpc>
              <a:buClrTx/>
              <a:buFontTx/>
              <a:buNone/>
            </a:pPr>
            <a:endParaRPr lang="en-US" altLang="en-US" sz="2400">
              <a:latin typeface="Arial" charset="0"/>
              <a:cs typeface="Arial" charset="0"/>
            </a:endParaRPr>
          </a:p>
        </p:txBody>
      </p:sp>
      <p:grpSp>
        <p:nvGrpSpPr>
          <p:cNvPr id="32775" name="TPCountdown"/>
          <p:cNvGrpSpPr>
            <a:grpSpLocks/>
          </p:cNvGrpSpPr>
          <p:nvPr>
            <p:custDataLst>
              <p:tags r:id="rId6"/>
            </p:custDataLst>
          </p:nvPr>
        </p:nvGrpSpPr>
        <p:grpSpPr bwMode="auto">
          <a:xfrm>
            <a:off x="3570288" y="5378450"/>
            <a:ext cx="1270000" cy="635000"/>
            <a:chOff x="7683500" y="5842000"/>
            <a:chExt cx="1270000" cy="635000"/>
          </a:xfrm>
        </p:grpSpPr>
        <p:sp>
          <p:nvSpPr>
            <p:cNvPr id="32776" name="CountdownShape"/>
            <p:cNvSpPr>
              <a:spLocks noChangeArrowheads="1"/>
            </p:cNvSpPr>
            <p:nvPr/>
          </p:nvSpPr>
          <p:spPr bwMode="auto">
            <a:xfrm>
              <a:off x="7683500" y="5842000"/>
              <a:ext cx="1270000" cy="635000"/>
            </a:xfrm>
            <a:prstGeom prst="cube">
              <a:avLst>
                <a:gd name="adj" fmla="val 25000"/>
              </a:avLst>
            </a:prstGeom>
            <a:solidFill>
              <a:srgbClr val="333333"/>
            </a:solidFill>
            <a:ln w="9525" algn="ctr">
              <a:solidFill>
                <a:schemeClr val="tx1"/>
              </a:solidFill>
              <a:round/>
              <a:headEnd/>
              <a:tailEnd/>
            </a:ln>
          </p:spPr>
          <p:txBody>
            <a:bodyPr/>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lnSpc>
                  <a:spcPct val="100000"/>
                </a:lnSpc>
                <a:buClrTx/>
                <a:buFontTx/>
                <a:buNone/>
              </a:pPr>
              <a:endParaRPr lang="en-US" altLang="en-US" sz="2400">
                <a:latin typeface="Arial" charset="0"/>
                <a:cs typeface="Arial" charset="0"/>
              </a:endParaRPr>
            </a:p>
          </p:txBody>
        </p:sp>
        <p:sp>
          <p:nvSpPr>
            <p:cNvPr id="32777" name="CountdownText"/>
            <p:cNvSpPr txBox="1">
              <a:spLocks noChangeArrowheads="1"/>
            </p:cNvSpPr>
            <p:nvPr/>
          </p:nvSpPr>
          <p:spPr bwMode="auto">
            <a:xfrm>
              <a:off x="7785100" y="6045200"/>
              <a:ext cx="889000" cy="381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lgn="ctr" eaLnBrk="1" hangingPunct="1">
                <a:lnSpc>
                  <a:spcPct val="100000"/>
                </a:lnSpc>
                <a:buClrTx/>
                <a:buFontTx/>
                <a:buNone/>
              </a:pPr>
              <a:r>
                <a:rPr lang="en-US" altLang="en-US" sz="2400" b="1" smtClean="0">
                  <a:solidFill>
                    <a:srgbClr val="FF0000"/>
                  </a:solidFill>
                  <a:cs typeface="Arial" charset="0"/>
                </a:rPr>
                <a:t>9</a:t>
              </a:r>
              <a:endParaRPr lang="en-US" altLang="en-US" sz="2400" b="1">
                <a:solidFill>
                  <a:srgbClr val="FF0000"/>
                </a:solidFill>
                <a:cs typeface="Arial" charset="0"/>
              </a:endParaRPr>
            </a:p>
          </p:txBody>
        </p:sp>
        <p:cxnSp>
          <p:nvCxnSpPr>
            <p:cNvPr id="32778" name="CountdownLine"/>
            <p:cNvCxnSpPr>
              <a:cxnSpLocks noChangeShapeType="1"/>
            </p:cNvCxnSpPr>
            <p:nvPr/>
          </p:nvCxnSpPr>
          <p:spPr bwMode="auto">
            <a:xfrm>
              <a:off x="8001000" y="5943600"/>
              <a:ext cx="50800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 grpId="0"/>
      <p:bldP spid="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E:\Dropbox\projects\EmotionalBehaviors\RoboTutorBehaviors\executable\slides\img\script.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82888" y="4897119"/>
            <a:ext cx="3598774" cy="1224652"/>
          </a:xfrm>
          <a:prstGeom prst="rect">
            <a:avLst/>
          </a:prstGeom>
          <a:noFill/>
          <a:ln w="3175">
            <a:no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72435" y="383176"/>
            <a:ext cx="4065783" cy="587278"/>
          </a:xfrm>
        </p:spPr>
        <p:txBody>
          <a:bodyPr/>
          <a:lstStyle/>
          <a:p>
            <a:r>
              <a:rPr lang="en-US" dirty="0" smtClean="0"/>
              <a:t>Robotutor Project</a:t>
            </a:r>
            <a:endParaRPr lang="en-US" dirty="0"/>
          </a:p>
        </p:txBody>
      </p:sp>
      <p:sp>
        <p:nvSpPr>
          <p:cNvPr id="3" name="Text Placeholder 2"/>
          <p:cNvSpPr>
            <a:spLocks noGrp="1"/>
          </p:cNvSpPr>
          <p:nvPr>
            <p:ph type="body" idx="1"/>
          </p:nvPr>
        </p:nvSpPr>
        <p:spPr>
          <a:xfrm>
            <a:off x="5286287" y="1254581"/>
            <a:ext cx="3715473" cy="3619198"/>
          </a:xfrm>
        </p:spPr>
        <p:txBody>
          <a:bodyPr/>
          <a:lstStyle/>
          <a:p>
            <a:r>
              <a:rPr lang="en-US" dirty="0" smtClean="0"/>
              <a:t>Script engine on the robot</a:t>
            </a:r>
          </a:p>
          <a:p>
            <a:pPr lvl="1"/>
            <a:r>
              <a:rPr lang="en-US" dirty="0" smtClean="0"/>
              <a:t>Flexible script</a:t>
            </a:r>
          </a:p>
          <a:p>
            <a:pPr lvl="1"/>
            <a:r>
              <a:rPr lang="en-US" dirty="0" smtClean="0"/>
              <a:t>Capable to run independently</a:t>
            </a:r>
          </a:p>
          <a:p>
            <a:endParaRPr lang="en-US" dirty="0" smtClean="0"/>
          </a:p>
          <a:p>
            <a:r>
              <a:rPr lang="en-US" altLang="zh-CN" dirty="0" smtClean="0"/>
              <a:t>Multimedia access</a:t>
            </a:r>
            <a:endParaRPr lang="en-US" dirty="0" smtClean="0"/>
          </a:p>
          <a:p>
            <a:pPr lvl="1"/>
            <a:r>
              <a:rPr lang="en-US" dirty="0" smtClean="0"/>
              <a:t>PowerPoint </a:t>
            </a:r>
            <a:r>
              <a:rPr lang="en-US" dirty="0"/>
              <a:t>s</a:t>
            </a:r>
            <a:r>
              <a:rPr lang="en-US" dirty="0" smtClean="0"/>
              <a:t>lide control</a:t>
            </a:r>
          </a:p>
          <a:p>
            <a:pPr lvl="1"/>
            <a:r>
              <a:rPr lang="en-US" altLang="zh-CN" dirty="0" smtClean="0"/>
              <a:t>Classroom speaker</a:t>
            </a:r>
            <a:endParaRPr lang="en-US" dirty="0" smtClean="0"/>
          </a:p>
          <a:p>
            <a:endParaRPr lang="en-US" dirty="0" smtClean="0"/>
          </a:p>
          <a:p>
            <a:r>
              <a:rPr lang="en-US" dirty="0" smtClean="0"/>
              <a:t>Interact with students</a:t>
            </a:r>
          </a:p>
          <a:p>
            <a:pPr lvl="1"/>
            <a:r>
              <a:rPr lang="en-US" dirty="0" smtClean="0"/>
              <a:t>Respond to answers</a:t>
            </a:r>
          </a:p>
          <a:p>
            <a:pPr lvl="1"/>
            <a:r>
              <a:rPr lang="en-US" dirty="0" smtClean="0"/>
              <a:t>Physical interaction</a:t>
            </a:r>
            <a:endParaRPr lang="en-US" dirty="0"/>
          </a:p>
        </p:txBody>
      </p:sp>
      <p:grpSp>
        <p:nvGrpSpPr>
          <p:cNvPr id="5" name="Group 4"/>
          <p:cNvGrpSpPr/>
          <p:nvPr/>
        </p:nvGrpSpPr>
        <p:grpSpPr>
          <a:xfrm>
            <a:off x="3054435" y="4974220"/>
            <a:ext cx="1753460" cy="516452"/>
            <a:chOff x="715004" y="5603113"/>
            <a:chExt cx="1753460" cy="516452"/>
          </a:xfrm>
        </p:grpSpPr>
        <p:sp>
          <p:nvSpPr>
            <p:cNvPr id="4" name="Right Arrow 3"/>
            <p:cNvSpPr/>
            <p:nvPr/>
          </p:nvSpPr>
          <p:spPr bwMode="auto">
            <a:xfrm>
              <a:off x="715004" y="5660332"/>
              <a:ext cx="530297" cy="161914"/>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6" name="TextBox 5"/>
            <p:cNvSpPr txBox="1"/>
            <p:nvPr/>
          </p:nvSpPr>
          <p:spPr>
            <a:xfrm>
              <a:off x="1334820" y="5603113"/>
              <a:ext cx="1133644" cy="276999"/>
            </a:xfrm>
            <a:prstGeom prst="rect">
              <a:avLst/>
            </a:prstGeom>
            <a:noFill/>
          </p:spPr>
          <p:txBody>
            <a:bodyPr wrap="none" rtlCol="0">
              <a:spAutoFit/>
            </a:bodyPr>
            <a:lstStyle/>
            <a:p>
              <a:r>
                <a:rPr lang="en-US" sz="1200" b="1" dirty="0" smtClean="0"/>
                <a:t>Control flow</a:t>
              </a:r>
              <a:endParaRPr lang="en-US" sz="1200" b="1" dirty="0"/>
            </a:p>
          </p:txBody>
        </p:sp>
        <p:sp>
          <p:nvSpPr>
            <p:cNvPr id="9" name="Right Arrow 8"/>
            <p:cNvSpPr/>
            <p:nvPr/>
          </p:nvSpPr>
          <p:spPr bwMode="auto">
            <a:xfrm>
              <a:off x="715004" y="5903849"/>
              <a:ext cx="530297" cy="161914"/>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0" name="TextBox 9"/>
            <p:cNvSpPr txBox="1"/>
            <p:nvPr/>
          </p:nvSpPr>
          <p:spPr>
            <a:xfrm>
              <a:off x="1335010" y="5842566"/>
              <a:ext cx="930063" cy="276999"/>
            </a:xfrm>
            <a:prstGeom prst="rect">
              <a:avLst/>
            </a:prstGeom>
            <a:noFill/>
          </p:spPr>
          <p:txBody>
            <a:bodyPr wrap="none" rtlCol="0">
              <a:spAutoFit/>
            </a:bodyPr>
            <a:lstStyle/>
            <a:p>
              <a:r>
                <a:rPr lang="en-US" sz="1200" b="1" dirty="0" smtClean="0"/>
                <a:t>Data flow</a:t>
              </a:r>
              <a:endParaRPr lang="en-US" sz="1200" b="1" dirty="0"/>
            </a:p>
          </p:txBody>
        </p:sp>
      </p:grpSp>
      <p:grpSp>
        <p:nvGrpSpPr>
          <p:cNvPr id="27" name="Group 26"/>
          <p:cNvGrpSpPr/>
          <p:nvPr/>
        </p:nvGrpSpPr>
        <p:grpSpPr>
          <a:xfrm>
            <a:off x="483504" y="1170251"/>
            <a:ext cx="4700491" cy="3648490"/>
            <a:chOff x="483504" y="1624550"/>
            <a:chExt cx="4945023" cy="3838294"/>
          </a:xfrm>
        </p:grpSpPr>
        <p:pic>
          <p:nvPicPr>
            <p:cNvPr id="35843" name="Picture 3" descr="E:\Dropbox\projects\EmotionalBehaviors\RoboTutorBehaviors\executable\slides\img\system_overview_sob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3504" y="1624550"/>
              <a:ext cx="4945023" cy="383829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bwMode="auto">
            <a:xfrm>
              <a:off x="2108200" y="3500120"/>
              <a:ext cx="1440066" cy="0"/>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14" name="Straight Arrow Connector 13"/>
            <p:cNvCxnSpPr/>
            <p:nvPr/>
          </p:nvCxnSpPr>
          <p:spPr bwMode="auto">
            <a:xfrm flipV="1">
              <a:off x="3804298" y="4761992"/>
              <a:ext cx="0" cy="639064"/>
            </a:xfrm>
            <a:prstGeom prst="straightConnector1">
              <a:avLst/>
            </a:prstGeom>
            <a:solidFill>
              <a:schemeClr val="accent1"/>
            </a:solidFill>
            <a:ln w="57150" cap="flat" cmpd="sng" algn="ctr">
              <a:solidFill>
                <a:srgbClr val="FB00BB"/>
              </a:solidFill>
              <a:prstDash val="solid"/>
              <a:round/>
              <a:headEnd type="none" w="med" len="med"/>
              <a:tailEnd type="triangle" w="med" len="med"/>
            </a:ln>
            <a:effectLst/>
          </p:spPr>
        </p:cxnSp>
        <p:sp>
          <p:nvSpPr>
            <p:cNvPr id="13" name="TextBox 12"/>
            <p:cNvSpPr txBox="1"/>
            <p:nvPr/>
          </p:nvSpPr>
          <p:spPr>
            <a:xfrm>
              <a:off x="3342681" y="4996041"/>
              <a:ext cx="877163" cy="276999"/>
            </a:xfrm>
            <a:prstGeom prst="rect">
              <a:avLst/>
            </a:prstGeom>
            <a:noFill/>
            <a:effectLst>
              <a:glow rad="228600">
                <a:schemeClr val="accent2">
                  <a:satMod val="175000"/>
                  <a:alpha val="40000"/>
                </a:schemeClr>
              </a:glow>
            </a:effectLst>
          </p:spPr>
          <p:txBody>
            <a:bodyPr wrap="none" rtlCol="0">
              <a:spAutoFit/>
            </a:bodyPr>
            <a:lstStyle/>
            <a:p>
              <a:r>
                <a:rPr lang="en-US" altLang="zh-CN" sz="1200" b="1" dirty="0" smtClean="0">
                  <a:effectLst>
                    <a:glow rad="228600">
                      <a:srgbClr val="FFFF99"/>
                    </a:glow>
                  </a:effectLst>
                  <a:latin typeface="Lingoes Unicode" panose="020B0604020202020204" pitchFamily="34" charset="-122"/>
                  <a:ea typeface="Lingoes Unicode" panose="020B0604020202020204" pitchFamily="34" charset="-122"/>
                  <a:cs typeface="Microsoft Sans Serif" panose="020B0604020202020204" pitchFamily="34" charset="0"/>
                </a:rPr>
                <a:t>interaction</a:t>
              </a:r>
              <a:endParaRPr lang="en-US" sz="1200" b="1" dirty="0">
                <a:effectLst>
                  <a:glow rad="228600">
                    <a:srgbClr val="FFFF99"/>
                  </a:glow>
                </a:effectLst>
                <a:latin typeface="Lingoes Unicode" panose="020B0604020202020204" pitchFamily="34" charset="-122"/>
                <a:ea typeface="Lingoes Unicode" panose="020B0604020202020204" pitchFamily="34" charset="-122"/>
                <a:cs typeface="Microsoft Sans Serif" panose="020B0604020202020204" pitchFamily="34" charset="0"/>
              </a:endParaRPr>
            </a:p>
          </p:txBody>
        </p:sp>
        <p:sp>
          <p:nvSpPr>
            <p:cNvPr id="17" name="Rounded Rectangle 16"/>
            <p:cNvSpPr/>
            <p:nvPr/>
          </p:nvSpPr>
          <p:spPr bwMode="auto">
            <a:xfrm>
              <a:off x="2218458" y="2665424"/>
              <a:ext cx="609775" cy="555296"/>
            </a:xfrm>
            <a:prstGeom prst="roundRect">
              <a:avLst/>
            </a:prstGeom>
            <a:solidFill>
              <a:srgbClr val="A2D1FC"/>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38100" h="38100"/>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i="0" u="none" strike="noStrike" cap="none" normalizeH="0" baseline="0" dirty="0" smtClean="0">
                  <a:ln>
                    <a:noFill/>
                  </a:ln>
                  <a:solidFill>
                    <a:schemeClr val="tx1"/>
                  </a:solidFill>
                  <a:effectLst/>
                  <a:latin typeface="Adobe Gothic Std B" pitchFamily="34" charset="-128"/>
                  <a:ea typeface="Adobe Gothic Std B" pitchFamily="34" charset="-128"/>
                  <a:cs typeface="Microsoft Sans Serif" panose="020B0604020202020204" pitchFamily="34" charset="0"/>
                </a:rPr>
                <a:t>Script</a:t>
              </a:r>
            </a:p>
          </p:txBody>
        </p:sp>
        <p:cxnSp>
          <p:nvCxnSpPr>
            <p:cNvPr id="20" name="Straight Arrow Connector 19"/>
            <p:cNvCxnSpPr/>
            <p:nvPr/>
          </p:nvCxnSpPr>
          <p:spPr bwMode="auto">
            <a:xfrm flipH="1">
              <a:off x="2086610" y="3205480"/>
              <a:ext cx="174564" cy="196850"/>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grpSp>
      <p:sp>
        <p:nvSpPr>
          <p:cNvPr id="7" name="TextBox 6"/>
          <p:cNvSpPr txBox="1"/>
          <p:nvPr/>
        </p:nvSpPr>
        <p:spPr>
          <a:xfrm>
            <a:off x="4824757" y="5259357"/>
            <a:ext cx="4269117" cy="707886"/>
          </a:xfrm>
          <a:prstGeom prst="rect">
            <a:avLst/>
          </a:prstGeom>
          <a:noFill/>
        </p:spPr>
        <p:txBody>
          <a:bodyPr wrap="none" rtlCol="0">
            <a:spAutoFit/>
          </a:bodyPr>
          <a:lstStyle/>
          <a:p>
            <a:r>
              <a:rPr lang="en-US" sz="2000" b="1" dirty="0" smtClean="0"/>
              <a:t>If you are interested</a:t>
            </a:r>
          </a:p>
          <a:p>
            <a:r>
              <a:rPr lang="en-US" sz="2000" b="1" dirty="0" smtClean="0"/>
              <a:t>Contact: k.v.hindriks@tudelft.nl</a:t>
            </a:r>
            <a:endParaRPr lang="en-US" sz="2000" b="1" dirty="0"/>
          </a:p>
        </p:txBody>
      </p:sp>
      <p:sp>
        <p:nvSpPr>
          <p:cNvPr id="11" name="Explosion 2 10"/>
          <p:cNvSpPr/>
          <p:nvPr/>
        </p:nvSpPr>
        <p:spPr bwMode="auto">
          <a:xfrm>
            <a:off x="7510071" y="4638322"/>
            <a:ext cx="1349115" cy="974978"/>
          </a:xfrm>
          <a:prstGeom prst="irregularSeal2">
            <a:avLst/>
          </a:prstGeom>
          <a:solidFill>
            <a:srgbClr val="FF6600"/>
          </a:solidFill>
          <a:ln w="9525" cap="flat" cmpd="sng" algn="ctr">
            <a:noFill/>
            <a:prstDash val="solid"/>
            <a:round/>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0456772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smtClean="0"/>
              <a:t>Thank you for your attention!</a:t>
            </a:r>
          </a:p>
        </p:txBody>
      </p:sp>
      <p:pic>
        <p:nvPicPr>
          <p:cNvPr id="38915" name="Picture 6" descr="F:\myProject\Robotics\NAO\nao_img\nao_orange.png"/>
          <p:cNvPicPr>
            <a:picLocks noChangeAspect="1" noChangeArrowheads="1"/>
          </p:cNvPicPr>
          <p:nvPr/>
        </p:nvPicPr>
        <p:blipFill rotWithShape="1">
          <a:blip r:embed="rId2">
            <a:extLst>
              <a:ext uri="{28A0092B-C50C-407E-A947-70E740481C1C}">
                <a14:useLocalDpi xmlns:a14="http://schemas.microsoft.com/office/drawing/2010/main" val="0"/>
              </a:ext>
            </a:extLst>
          </a:blip>
          <a:srcRect l="20619" r="24115"/>
          <a:stretch/>
        </p:blipFill>
        <p:spPr bwMode="auto">
          <a:xfrm>
            <a:off x="2479431" y="1433513"/>
            <a:ext cx="3692769"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psf\Home\Downloads\Brain.jpg"/>
          <p:cNvPicPr>
            <a:picLocks noChangeAspect="1" noChangeArrowheads="1"/>
          </p:cNvPicPr>
          <p:nvPr/>
        </p:nvPicPr>
        <p:blipFill>
          <a:blip r:embed="rId4" cstate="print">
            <a:extLst>
              <a:ext uri="{28A0092B-C50C-407E-A947-70E740481C1C}">
                <a14:useLocalDpi xmlns:a14="http://schemas.microsoft.com/office/drawing/2010/main" val="0"/>
              </a:ext>
            </a:extLst>
          </a:blip>
          <a:srcRect r="6209"/>
          <a:stretch>
            <a:fillRect/>
          </a:stretch>
        </p:blipFill>
        <p:spPr bwMode="auto">
          <a:xfrm>
            <a:off x="5970392" y="2614411"/>
            <a:ext cx="3173608" cy="3506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itle 3"/>
          <p:cNvSpPr>
            <a:spLocks noGrp="1"/>
          </p:cNvSpPr>
          <p:nvPr>
            <p:ph type="title"/>
          </p:nvPr>
        </p:nvSpPr>
        <p:spPr>
          <a:xfrm>
            <a:off x="917575" y="457200"/>
            <a:ext cx="7159625" cy="1126901"/>
          </a:xfrm>
        </p:spPr>
        <p:txBody>
          <a:bodyPr/>
          <a:lstStyle/>
          <a:p>
            <a:r>
              <a:rPr lang="en-US" altLang="en-US" dirty="0" smtClean="0"/>
              <a:t>Processing</a:t>
            </a:r>
            <a:br>
              <a:rPr lang="en-US" altLang="en-US" dirty="0" smtClean="0"/>
            </a:br>
            <a:r>
              <a:rPr lang="en-US" altLang="en-US" dirty="0" smtClean="0"/>
              <a:t>- from input to output</a:t>
            </a:r>
          </a:p>
        </p:txBody>
      </p:sp>
      <p:sp>
        <p:nvSpPr>
          <p:cNvPr id="21509" name="Content Placeholder 2"/>
          <p:cNvSpPr txBox="1">
            <a:spLocks/>
          </p:cNvSpPr>
          <p:nvPr/>
        </p:nvSpPr>
        <p:spPr bwMode="auto">
          <a:xfrm>
            <a:off x="796723" y="1906070"/>
            <a:ext cx="7138987" cy="346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95263" indent="-195263"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indent="0">
              <a:lnSpc>
                <a:spcPts val="2500"/>
              </a:lnSpc>
              <a:buClr>
                <a:srgbClr val="00A6D6"/>
              </a:buClr>
            </a:pPr>
            <a:r>
              <a:rPr lang="en-US" altLang="en-US" dirty="0" smtClean="0"/>
              <a:t>Examples:</a:t>
            </a:r>
          </a:p>
          <a:p>
            <a:pPr marL="0" indent="0">
              <a:lnSpc>
                <a:spcPts val="2500"/>
              </a:lnSpc>
              <a:buClr>
                <a:srgbClr val="00A6D6"/>
              </a:buClr>
            </a:pPr>
            <a:endParaRPr lang="en-US" altLang="en-US" sz="2000" dirty="0" smtClean="0"/>
          </a:p>
          <a:p>
            <a:pPr>
              <a:lnSpc>
                <a:spcPts val="2500"/>
              </a:lnSpc>
              <a:buClr>
                <a:srgbClr val="00A6D6"/>
              </a:buClr>
              <a:buFontTx/>
              <a:buChar char="•"/>
            </a:pPr>
            <a:r>
              <a:rPr lang="en-US" altLang="en-US" sz="2000" dirty="0" smtClean="0"/>
              <a:t>Processing </a:t>
            </a:r>
            <a:r>
              <a:rPr lang="en-US" altLang="en-US" sz="2000" dirty="0"/>
              <a:t>maps input (sensor data) to output (actuator control).</a:t>
            </a:r>
          </a:p>
          <a:p>
            <a:pPr>
              <a:lnSpc>
                <a:spcPts val="2500"/>
              </a:lnSpc>
              <a:buClr>
                <a:srgbClr val="00A6D6"/>
              </a:buClr>
              <a:buFontTx/>
              <a:buChar char="•"/>
            </a:pPr>
            <a:endParaRPr lang="en-US" altLang="en-US" sz="2000" dirty="0"/>
          </a:p>
          <a:p>
            <a:pPr>
              <a:lnSpc>
                <a:spcPts val="2500"/>
              </a:lnSpc>
              <a:buClr>
                <a:srgbClr val="00A6D6"/>
              </a:buClr>
              <a:buFontTx/>
              <a:buChar char="•"/>
            </a:pPr>
            <a:r>
              <a:rPr lang="en-US" altLang="en-US" sz="2000" dirty="0"/>
              <a:t>State extraction (localization &amp; navigation)</a:t>
            </a:r>
          </a:p>
          <a:p>
            <a:pPr>
              <a:lnSpc>
                <a:spcPts val="2500"/>
              </a:lnSpc>
              <a:buClr>
                <a:srgbClr val="00A6D6"/>
              </a:buClr>
              <a:buFontTx/>
              <a:buChar char="•"/>
            </a:pPr>
            <a:endParaRPr lang="en-US" altLang="en-US" sz="2000" dirty="0"/>
          </a:p>
          <a:p>
            <a:pPr>
              <a:lnSpc>
                <a:spcPts val="2500"/>
              </a:lnSpc>
              <a:buClr>
                <a:srgbClr val="00A6D6"/>
              </a:buClr>
              <a:buFontTx/>
              <a:buChar char="•"/>
            </a:pPr>
            <a:r>
              <a:rPr lang="en-US" altLang="en-US" sz="2000" dirty="0"/>
              <a:t>Computer Vision for understanding images</a:t>
            </a:r>
          </a:p>
          <a:p>
            <a:pPr>
              <a:lnSpc>
                <a:spcPts val="2500"/>
              </a:lnSpc>
              <a:buClr>
                <a:srgbClr val="00A6D6"/>
              </a:buClr>
              <a:buFontTx/>
              <a:buChar char="•"/>
            </a:pPr>
            <a:endParaRPr lang="en-US" altLang="en-US" sz="2000" dirty="0"/>
          </a:p>
          <a:p>
            <a:pPr>
              <a:lnSpc>
                <a:spcPts val="2500"/>
              </a:lnSpc>
              <a:buClr>
                <a:srgbClr val="00A6D6"/>
              </a:buClr>
              <a:buFontTx/>
              <a:buChar char="•"/>
            </a:pPr>
            <a:r>
              <a:rPr lang="en-US" altLang="en-US" sz="2000" dirty="0"/>
              <a:t>Sensor Fusion for a sense of motion</a:t>
            </a:r>
          </a:p>
        </p:txBody>
      </p:sp>
    </p:spTree>
    <p:custDataLst>
      <p:tags r:id="rId1"/>
    </p:custDataLst>
    <p:extLst>
      <p:ext uri="{BB962C8B-B14F-4D97-AF65-F5344CB8AC3E}">
        <p14:creationId xmlns:p14="http://schemas.microsoft.com/office/powerpoint/2010/main" val="14804785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a:xfrm>
            <a:off x="917575" y="331788"/>
            <a:ext cx="7159625" cy="627062"/>
          </a:xfrm>
        </p:spPr>
        <p:txBody>
          <a:bodyPr/>
          <a:lstStyle/>
          <a:p>
            <a:r>
              <a:rPr lang="en-US" altLang="en-US" dirty="0" smtClean="0"/>
              <a:t>Effectors</a:t>
            </a:r>
          </a:p>
        </p:txBody>
      </p:sp>
      <p:sp>
        <p:nvSpPr>
          <p:cNvPr id="22531" name="Ondertitel 2"/>
          <p:cNvSpPr txBox="1">
            <a:spLocks/>
          </p:cNvSpPr>
          <p:nvPr/>
        </p:nvSpPr>
        <p:spPr bwMode="auto">
          <a:xfrm>
            <a:off x="914400" y="1041400"/>
            <a:ext cx="67818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buFontTx/>
              <a:buNone/>
            </a:pPr>
            <a:endParaRPr lang="nl-NL" altLang="en-US">
              <a:solidFill>
                <a:srgbClr val="00A6D6"/>
              </a:solidFill>
              <a:latin typeface="Bookman Old Style" pitchFamily="18" charset="0"/>
              <a:cs typeface="Arial" charset="0"/>
            </a:endParaRPr>
          </a:p>
        </p:txBody>
      </p:sp>
      <p:sp>
        <p:nvSpPr>
          <p:cNvPr id="22532" name="Content Placeholder 2"/>
          <p:cNvSpPr txBox="1">
            <a:spLocks/>
          </p:cNvSpPr>
          <p:nvPr/>
        </p:nvSpPr>
        <p:spPr bwMode="auto">
          <a:xfrm>
            <a:off x="735013" y="1158875"/>
            <a:ext cx="5489575" cy="306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95263" indent="-195263" eaLnBrk="0" hangingPunct="0">
              <a:lnSpc>
                <a:spcPts val="2500"/>
              </a:lnSpc>
              <a:buClr>
                <a:srgbClr val="00A6D6"/>
              </a:buClr>
              <a:buChar char="•"/>
              <a:defRPr sz="2000">
                <a:solidFill>
                  <a:schemeClr val="tx1"/>
                </a:solidFill>
                <a:latin typeface="Tahoma" pitchFamily="34" charset="0"/>
                <a:ea typeface="MS PGothic" pitchFamily="34" charset="-128"/>
              </a:defRPr>
            </a:lvl1pPr>
            <a:lvl2pPr marL="742950" indent="-285750"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pPr>
              <a:lnSpc>
                <a:spcPct val="100000"/>
              </a:lnSpc>
              <a:spcAft>
                <a:spcPts val="600"/>
              </a:spcAft>
            </a:pPr>
            <a:r>
              <a:rPr lang="en-US" altLang="en-US" dirty="0">
                <a:cs typeface="Arial" charset="0"/>
              </a:rPr>
              <a:t>Basically, anything to manipulate our world</a:t>
            </a:r>
          </a:p>
          <a:p>
            <a:pPr lvl="1">
              <a:lnSpc>
                <a:spcPct val="100000"/>
              </a:lnSpc>
              <a:spcAft>
                <a:spcPts val="600"/>
              </a:spcAft>
            </a:pPr>
            <a:r>
              <a:rPr lang="en-US" altLang="en-US" sz="2000" dirty="0">
                <a:cs typeface="Arial" charset="0"/>
              </a:rPr>
              <a:t>Mobile: wheels, track, leg</a:t>
            </a:r>
          </a:p>
          <a:p>
            <a:pPr lvl="1">
              <a:lnSpc>
                <a:spcPct val="100000"/>
              </a:lnSpc>
              <a:spcAft>
                <a:spcPts val="600"/>
              </a:spcAft>
            </a:pPr>
            <a:r>
              <a:rPr lang="en-US" altLang="en-US" sz="2000" dirty="0">
                <a:cs typeface="Arial" charset="0"/>
              </a:rPr>
              <a:t>Action: legs, grippers, head, facial action units, propeller</a:t>
            </a:r>
          </a:p>
          <a:p>
            <a:pPr lvl="1">
              <a:lnSpc>
                <a:spcPct val="100000"/>
              </a:lnSpc>
              <a:spcAft>
                <a:spcPts val="600"/>
              </a:spcAft>
            </a:pPr>
            <a:r>
              <a:rPr lang="en-US" altLang="en-US" sz="2000" dirty="0">
                <a:cs typeface="Arial" charset="0"/>
              </a:rPr>
              <a:t>Temperature: heaters</a:t>
            </a:r>
          </a:p>
          <a:p>
            <a:pPr lvl="1">
              <a:lnSpc>
                <a:spcPct val="100000"/>
              </a:lnSpc>
              <a:spcAft>
                <a:spcPts val="600"/>
              </a:spcAft>
            </a:pPr>
            <a:r>
              <a:rPr lang="en-US" altLang="en-US" sz="2000" dirty="0">
                <a:cs typeface="Arial" charset="0"/>
              </a:rPr>
              <a:t>Audio: speakers</a:t>
            </a:r>
          </a:p>
          <a:p>
            <a:pPr lvl="1">
              <a:lnSpc>
                <a:spcPct val="100000"/>
              </a:lnSpc>
              <a:spcAft>
                <a:spcPts val="600"/>
              </a:spcAft>
            </a:pPr>
            <a:r>
              <a:rPr lang="en-US" altLang="en-US" sz="2000" dirty="0">
                <a:cs typeface="Arial" charset="0"/>
              </a:rPr>
              <a:t>Weapon: </a:t>
            </a:r>
            <a:r>
              <a:rPr lang="en-US" altLang="en-US" sz="2000" dirty="0" smtClean="0">
                <a:cs typeface="Arial" charset="0"/>
              </a:rPr>
              <a:t>gun</a:t>
            </a:r>
          </a:p>
          <a:p>
            <a:pPr lvl="1">
              <a:lnSpc>
                <a:spcPct val="100000"/>
              </a:lnSpc>
              <a:spcAft>
                <a:spcPts val="600"/>
              </a:spcAft>
            </a:pPr>
            <a:r>
              <a:rPr lang="en-US" altLang="en-US" sz="2000" dirty="0" smtClean="0">
                <a:cs typeface="Arial" charset="0"/>
              </a:rPr>
              <a:t>Color: lights</a:t>
            </a:r>
            <a:endParaRPr lang="en-US" altLang="en-US" sz="2000" dirty="0">
              <a:cs typeface="Arial" charset="0"/>
            </a:endParaRPr>
          </a:p>
        </p:txBody>
      </p:sp>
      <p:pic>
        <p:nvPicPr>
          <p:cNvPr id="22534" name="Picture 7" descr="F:\myProject\Robotics\RobotPlatform\iCub\tn_the-icub-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0997" y="3154731"/>
            <a:ext cx="2377686" cy="294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8" descr="F:\myProject\Robotics\RobotPlatform\AR.Drone\montage-drone.jpg"/>
          <p:cNvPicPr>
            <a:picLocks noChangeAspect="1" noChangeArrowheads="1"/>
          </p:cNvPicPr>
          <p:nvPr/>
        </p:nvPicPr>
        <p:blipFill>
          <a:blip r:embed="rId5">
            <a:extLst>
              <a:ext uri="{28A0092B-C50C-407E-A947-70E740481C1C}">
                <a14:useLocalDpi xmlns:a14="http://schemas.microsoft.com/office/drawing/2010/main" val="0"/>
              </a:ext>
            </a:extLst>
          </a:blip>
          <a:srcRect l="42404" t="46964" r="7143" b="17961"/>
          <a:stretch>
            <a:fillRect/>
          </a:stretch>
        </p:blipFill>
        <p:spPr bwMode="auto">
          <a:xfrm>
            <a:off x="354673" y="4344191"/>
            <a:ext cx="3125127" cy="1477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9" descr="F:\myProject\Robotics\RobotPlatform\iCat\icat-the-multilingual-expressive-robot (2).jpg"/>
          <p:cNvPicPr>
            <a:picLocks noChangeAspect="1" noChangeArrowheads="1"/>
          </p:cNvPicPr>
          <p:nvPr/>
        </p:nvPicPr>
        <p:blipFill>
          <a:blip r:embed="rId6">
            <a:extLst>
              <a:ext uri="{28A0092B-C50C-407E-A947-70E740481C1C}">
                <a14:useLocalDpi xmlns:a14="http://schemas.microsoft.com/office/drawing/2010/main" val="0"/>
              </a:ext>
            </a:extLst>
          </a:blip>
          <a:srcRect l="67860" t="52243"/>
          <a:stretch>
            <a:fillRect/>
          </a:stretch>
        </p:blipFill>
        <p:spPr bwMode="auto">
          <a:xfrm>
            <a:off x="3788568" y="3451529"/>
            <a:ext cx="2109906" cy="248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2" descr="D:\junchaoxu\Dropbox\projects\EmotionalBehaviors\RoboTutorBehaviors\executable\slides\img\firestorm_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45771" y="1041400"/>
            <a:ext cx="2212794" cy="202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a:t>
            </a:r>
            <a:endParaRPr lang="en-US" dirty="0"/>
          </a:p>
        </p:txBody>
      </p:sp>
      <p:sp>
        <p:nvSpPr>
          <p:cNvPr id="3" name="Content Placeholder 2"/>
          <p:cNvSpPr>
            <a:spLocks noGrp="1"/>
          </p:cNvSpPr>
          <p:nvPr>
            <p:ph idx="1"/>
          </p:nvPr>
        </p:nvSpPr>
        <p:spPr>
          <a:xfrm>
            <a:off x="5107846" y="1043187"/>
            <a:ext cx="3554566" cy="4906851"/>
          </a:xfrm>
        </p:spPr>
        <p:txBody>
          <a:bodyPr/>
          <a:lstStyle/>
          <a:p>
            <a:pPr>
              <a:lnSpc>
                <a:spcPct val="100000"/>
              </a:lnSpc>
              <a:spcAft>
                <a:spcPts val="200"/>
              </a:spcAft>
            </a:pPr>
            <a:r>
              <a:rPr lang="en-US" sz="2400" dirty="0" smtClean="0"/>
              <a:t>Looking direction</a:t>
            </a:r>
          </a:p>
          <a:p>
            <a:pPr lvl="1">
              <a:lnSpc>
                <a:spcPct val="100000"/>
              </a:lnSpc>
              <a:spcAft>
                <a:spcPts val="200"/>
              </a:spcAft>
            </a:pPr>
            <a:r>
              <a:rPr lang="en-US" sz="2000" dirty="0"/>
              <a:t>Tracking face</a:t>
            </a:r>
          </a:p>
          <a:p>
            <a:pPr lvl="1">
              <a:lnSpc>
                <a:spcPct val="100000"/>
              </a:lnSpc>
              <a:spcAft>
                <a:spcPts val="200"/>
              </a:spcAft>
            </a:pPr>
            <a:r>
              <a:rPr lang="en-US" sz="2000" dirty="0"/>
              <a:t>Tracking sound source</a:t>
            </a:r>
          </a:p>
          <a:p>
            <a:pPr>
              <a:lnSpc>
                <a:spcPct val="100000"/>
              </a:lnSpc>
              <a:spcAft>
                <a:spcPts val="200"/>
              </a:spcAft>
            </a:pPr>
            <a:endParaRPr lang="en-US" sz="2400" dirty="0"/>
          </a:p>
          <a:p>
            <a:pPr>
              <a:lnSpc>
                <a:spcPct val="100000"/>
              </a:lnSpc>
              <a:spcAft>
                <a:spcPts val="200"/>
              </a:spcAft>
            </a:pPr>
            <a:r>
              <a:rPr lang="en-US" sz="2400" dirty="0" smtClean="0"/>
              <a:t>Gaze</a:t>
            </a:r>
          </a:p>
          <a:p>
            <a:pPr lvl="1">
              <a:lnSpc>
                <a:spcPct val="100000"/>
              </a:lnSpc>
              <a:spcAft>
                <a:spcPts val="200"/>
              </a:spcAft>
            </a:pPr>
            <a:r>
              <a:rPr lang="en-US" sz="2000" dirty="0" smtClean="0"/>
              <a:t>Show my attention</a:t>
            </a:r>
          </a:p>
          <a:p>
            <a:pPr>
              <a:lnSpc>
                <a:spcPct val="100000"/>
              </a:lnSpc>
              <a:spcAft>
                <a:spcPts val="200"/>
              </a:spcAft>
            </a:pPr>
            <a:endParaRPr lang="en-US" sz="2400" dirty="0"/>
          </a:p>
          <a:p>
            <a:pPr>
              <a:lnSpc>
                <a:spcPct val="100000"/>
              </a:lnSpc>
              <a:spcAft>
                <a:spcPts val="200"/>
              </a:spcAft>
            </a:pPr>
            <a:r>
              <a:rPr lang="en-US" sz="2400" dirty="0" smtClean="0"/>
              <a:t>Head gesture: </a:t>
            </a:r>
          </a:p>
          <a:p>
            <a:pPr lvl="1">
              <a:lnSpc>
                <a:spcPct val="100000"/>
              </a:lnSpc>
              <a:spcAft>
                <a:spcPts val="200"/>
              </a:spcAft>
            </a:pPr>
            <a:r>
              <a:rPr lang="en-US" sz="2000" dirty="0" smtClean="0"/>
              <a:t>nod</a:t>
            </a:r>
          </a:p>
          <a:p>
            <a:pPr lvl="1">
              <a:lnSpc>
                <a:spcPct val="100000"/>
              </a:lnSpc>
              <a:spcAft>
                <a:spcPts val="200"/>
              </a:spcAft>
            </a:pPr>
            <a:r>
              <a:rPr lang="en-US" sz="2000" dirty="0" smtClean="0"/>
              <a:t>shake</a:t>
            </a:r>
          </a:p>
          <a:p>
            <a:pPr lvl="1">
              <a:lnSpc>
                <a:spcPct val="100000"/>
              </a:lnSpc>
              <a:spcAft>
                <a:spcPts val="200"/>
              </a:spcAft>
            </a:pPr>
            <a:r>
              <a:rPr lang="en-US" sz="2000" dirty="0" smtClean="0"/>
              <a:t>dance</a:t>
            </a:r>
          </a:p>
          <a:p>
            <a:pPr lvl="1">
              <a:lnSpc>
                <a:spcPct val="100000"/>
              </a:lnSpc>
              <a:spcAft>
                <a:spcPts val="200"/>
              </a:spcAft>
            </a:pPr>
            <a:endParaRPr lang="en-US" sz="2000" dirty="0" smtClean="0"/>
          </a:p>
          <a:p>
            <a:pPr>
              <a:lnSpc>
                <a:spcPct val="100000"/>
              </a:lnSpc>
              <a:spcAft>
                <a:spcPts val="200"/>
              </a:spcAft>
            </a:pPr>
            <a:r>
              <a:rPr lang="en-US" sz="2400" dirty="0" smtClean="0"/>
              <a:t>Eye LED Expression</a:t>
            </a:r>
            <a:endParaRPr lang="en-US" sz="2400" dirty="0"/>
          </a:p>
          <a:p>
            <a:pPr>
              <a:lnSpc>
                <a:spcPct val="100000"/>
              </a:lnSpc>
              <a:spcAft>
                <a:spcPts val="200"/>
              </a:spcAft>
            </a:pPr>
            <a:endParaRPr lang="en-US" sz="2400" dirty="0"/>
          </a:p>
        </p:txBody>
      </p:sp>
      <p:pic>
        <p:nvPicPr>
          <p:cNvPr id="38914" name="Picture 2" descr="http://i66.photobucket.com/albums/h280/Dittokris/Nao_2g_robot_zps64bb116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630" y="1506828"/>
            <a:ext cx="3322258" cy="2086378"/>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511926" y="3719249"/>
            <a:ext cx="3100186" cy="2336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37051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1" descr="Festo-Bionic-Arm_larg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1560" y="3600788"/>
            <a:ext cx="2292439" cy="253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Title 3"/>
          <p:cNvSpPr>
            <a:spLocks noGrp="1"/>
          </p:cNvSpPr>
          <p:nvPr>
            <p:ph type="title"/>
          </p:nvPr>
        </p:nvSpPr>
        <p:spPr>
          <a:xfrm>
            <a:off x="917575" y="457200"/>
            <a:ext cx="7159625" cy="627063"/>
          </a:xfrm>
        </p:spPr>
        <p:txBody>
          <a:bodyPr/>
          <a:lstStyle/>
          <a:p>
            <a:r>
              <a:rPr lang="en-US" altLang="en-US" dirty="0" smtClean="0"/>
              <a:t>Arm</a:t>
            </a:r>
          </a:p>
        </p:txBody>
      </p:sp>
      <p:sp>
        <p:nvSpPr>
          <p:cNvPr id="23556" name="Content Placeholder 2"/>
          <p:cNvSpPr txBox="1">
            <a:spLocks/>
          </p:cNvSpPr>
          <p:nvPr/>
        </p:nvSpPr>
        <p:spPr bwMode="auto">
          <a:xfrm>
            <a:off x="4520490" y="1326524"/>
            <a:ext cx="4185634" cy="448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95263" indent="-195263" eaLnBrk="0" hangingPunct="0">
              <a:lnSpc>
                <a:spcPts val="2500"/>
              </a:lnSpc>
              <a:buClr>
                <a:srgbClr val="00A6D6"/>
              </a:buClr>
              <a:buChar char="•"/>
              <a:defRPr sz="2000">
                <a:solidFill>
                  <a:schemeClr val="tx1"/>
                </a:solidFill>
                <a:latin typeface="Tahoma" pitchFamily="34" charset="0"/>
                <a:ea typeface="MS PGothic" pitchFamily="34" charset="-128"/>
              </a:defRPr>
            </a:lvl1pPr>
            <a:lvl2pPr marL="652463" indent="-195263" eaLnBrk="0" hangingPunct="0">
              <a:lnSpc>
                <a:spcPts val="2500"/>
              </a:lnSpc>
              <a:buClr>
                <a:srgbClr val="00A6D6"/>
              </a:buClr>
              <a:buFont typeface="Times" pitchFamily="18" charset="0"/>
              <a:buChar char="•"/>
              <a:defRPr>
                <a:solidFill>
                  <a:schemeClr val="tx1"/>
                </a:solidFill>
                <a:latin typeface="Tahoma" pitchFamily="34" charset="0"/>
                <a:ea typeface="MS PGothic" pitchFamily="34" charset="-128"/>
              </a:defRPr>
            </a:lvl2pPr>
            <a:lvl3pPr marL="1143000" indent="-228600" eaLnBrk="0" hangingPunct="0">
              <a:lnSpc>
                <a:spcPts val="2500"/>
              </a:lnSpc>
              <a:buClr>
                <a:srgbClr val="00A6D6"/>
              </a:buClr>
              <a:buFont typeface="Times" pitchFamily="18" charset="0"/>
              <a:buChar char="•"/>
              <a:defRPr sz="1600">
                <a:solidFill>
                  <a:schemeClr val="tx1"/>
                </a:solidFill>
                <a:latin typeface="Tahoma" pitchFamily="34" charset="0"/>
                <a:ea typeface="MS PGothic" pitchFamily="34" charset="-128"/>
              </a:defRPr>
            </a:lvl3pPr>
            <a:lvl4pPr marL="1600200" indent="-228600" eaLnBrk="0" hangingPunct="0">
              <a:lnSpc>
                <a:spcPts val="2500"/>
              </a:lnSpc>
              <a:buClr>
                <a:schemeClr val="bg2"/>
              </a:buClr>
              <a:buFont typeface="Times" pitchFamily="18" charset="0"/>
              <a:buChar char="•"/>
              <a:defRPr sz="1400">
                <a:solidFill>
                  <a:schemeClr val="tx1"/>
                </a:solidFill>
                <a:latin typeface="Tahoma" pitchFamily="34" charset="0"/>
                <a:ea typeface="MS PGothic" pitchFamily="34" charset="-128"/>
              </a:defRPr>
            </a:lvl4pPr>
            <a:lvl5pPr marL="2057400" indent="-228600" eaLnBrk="0" hangingPunct="0">
              <a:lnSpc>
                <a:spcPts val="2500"/>
              </a:lnSpc>
              <a:buClr>
                <a:schemeClr val="bg2"/>
              </a:buClr>
              <a:buFont typeface="Times" pitchFamily="18" charset="0"/>
              <a:buChar char="•"/>
              <a:defRPr sz="1200">
                <a:solidFill>
                  <a:schemeClr val="tx1"/>
                </a:solidFill>
                <a:latin typeface="Tahoma" pitchFamily="34" charset="0"/>
                <a:ea typeface="MS PGothic" pitchFamily="34" charset="-128"/>
              </a:defRPr>
            </a:lvl5pPr>
            <a:lvl6pPr marL="25146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6pPr>
            <a:lvl7pPr marL="29718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7pPr>
            <a:lvl8pPr marL="34290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8pPr>
            <a:lvl9pPr marL="3886200" indent="-22860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Tahoma" pitchFamily="34" charset="0"/>
                <a:ea typeface="MS PGothic" pitchFamily="34" charset="-128"/>
              </a:defRPr>
            </a:lvl9pPr>
          </a:lstStyle>
          <a:p>
            <a:endParaRPr lang="en-US" altLang="en-US" dirty="0">
              <a:cs typeface="Arial" charset="0"/>
            </a:endParaRPr>
          </a:p>
          <a:p>
            <a:pPr lvl="1">
              <a:buFontTx/>
              <a:buChar char="•"/>
            </a:pPr>
            <a:r>
              <a:rPr lang="en-US" altLang="en-US" sz="2000" dirty="0">
                <a:cs typeface="Arial" charset="0"/>
              </a:rPr>
              <a:t>G</a:t>
            </a:r>
            <a:r>
              <a:rPr lang="en-US" altLang="en-US" sz="2000" dirty="0" smtClean="0">
                <a:cs typeface="Arial" charset="0"/>
              </a:rPr>
              <a:t>rab objects</a:t>
            </a:r>
          </a:p>
          <a:p>
            <a:pPr lvl="1">
              <a:buFontTx/>
              <a:buChar char="•"/>
            </a:pPr>
            <a:endParaRPr lang="en-US" altLang="en-US" sz="2000" dirty="0">
              <a:cs typeface="Arial" charset="0"/>
            </a:endParaRPr>
          </a:p>
          <a:p>
            <a:pPr lvl="1">
              <a:buFontTx/>
              <a:buChar char="•"/>
            </a:pPr>
            <a:r>
              <a:rPr lang="en-US" altLang="en-US" sz="2000" dirty="0">
                <a:cs typeface="Arial" charset="0"/>
              </a:rPr>
              <a:t>G</a:t>
            </a:r>
            <a:r>
              <a:rPr lang="en-US" altLang="en-US" sz="2000" dirty="0" smtClean="0">
                <a:cs typeface="Arial" charset="0"/>
              </a:rPr>
              <a:t>esture</a:t>
            </a:r>
            <a:endParaRPr lang="en-US" altLang="en-US" sz="2000" dirty="0">
              <a:cs typeface="Arial" charset="0"/>
            </a:endParaRPr>
          </a:p>
          <a:p>
            <a:pPr lvl="1">
              <a:buFontTx/>
              <a:buChar char="•"/>
            </a:pPr>
            <a:endParaRPr lang="en-US" altLang="en-US" sz="2000" dirty="0">
              <a:cs typeface="Arial" charset="0"/>
            </a:endParaRPr>
          </a:p>
          <a:p>
            <a:pPr lvl="1">
              <a:buFontTx/>
              <a:buChar char="•"/>
            </a:pPr>
            <a:r>
              <a:rPr lang="en-US" altLang="en-US" sz="2000" dirty="0">
                <a:cs typeface="Arial" charset="0"/>
              </a:rPr>
              <a:t>S</a:t>
            </a:r>
            <a:r>
              <a:rPr lang="en-US" altLang="en-US" sz="2000" dirty="0" smtClean="0">
                <a:cs typeface="Arial" charset="0"/>
              </a:rPr>
              <a:t>upport body when standing up from a sitting position</a:t>
            </a:r>
            <a:endParaRPr lang="en-US" altLang="en-US" sz="2000" dirty="0">
              <a:cs typeface="Arial" charset="0"/>
            </a:endParaRPr>
          </a:p>
          <a:p>
            <a:pPr lvl="1">
              <a:buFontTx/>
              <a:buChar char="•"/>
            </a:pPr>
            <a:endParaRPr lang="en-US" altLang="en-US" sz="2000" dirty="0">
              <a:cs typeface="Arial" charset="0"/>
            </a:endParaRPr>
          </a:p>
          <a:p>
            <a:pPr lvl="1">
              <a:buFontTx/>
              <a:buChar char="•"/>
            </a:pPr>
            <a:r>
              <a:rPr lang="en-US" altLang="en-US" sz="2000" dirty="0">
                <a:cs typeface="Arial" charset="0"/>
              </a:rPr>
              <a:t>S</a:t>
            </a:r>
            <a:r>
              <a:rPr lang="en-US" altLang="en-US" sz="2000" dirty="0" smtClean="0">
                <a:cs typeface="Arial" charset="0"/>
              </a:rPr>
              <a:t>occer: goal keeper</a:t>
            </a:r>
            <a:endParaRPr lang="en-US" altLang="en-US" sz="2000" dirty="0">
              <a:cs typeface="Arial" charset="0"/>
            </a:endParaRPr>
          </a:p>
          <a:p>
            <a:pPr lvl="1">
              <a:buFontTx/>
              <a:buChar char="•"/>
            </a:pPr>
            <a:endParaRPr lang="en-US" altLang="en-US" sz="2000" dirty="0">
              <a:cs typeface="Arial" charset="0"/>
            </a:endParaRPr>
          </a:p>
          <a:p>
            <a:pPr lvl="1">
              <a:buFontTx/>
              <a:buChar char="•"/>
            </a:pPr>
            <a:r>
              <a:rPr lang="en-US" altLang="en-US" sz="2000" dirty="0">
                <a:cs typeface="Arial" charset="0"/>
              </a:rPr>
              <a:t>D</a:t>
            </a:r>
            <a:r>
              <a:rPr lang="en-US" altLang="en-US" sz="2000" dirty="0" smtClean="0">
                <a:cs typeface="Arial" charset="0"/>
              </a:rPr>
              <a:t>ance</a:t>
            </a:r>
            <a:endParaRPr lang="en-US" altLang="en-US" sz="2000" dirty="0">
              <a:cs typeface="Arial" charset="0"/>
            </a:endParaRPr>
          </a:p>
          <a:p>
            <a:pPr lvl="1">
              <a:buFontTx/>
              <a:buChar char="•"/>
            </a:pPr>
            <a:endParaRPr lang="en-US" altLang="en-US" sz="2000" dirty="0">
              <a:cs typeface="Arial" charset="0"/>
            </a:endParaRPr>
          </a:p>
          <a:p>
            <a:pPr lvl="1">
              <a:buFontTx/>
              <a:buChar char="•"/>
            </a:pPr>
            <a:r>
              <a:rPr lang="en-US" altLang="en-US" sz="2000" dirty="0" smtClean="0">
                <a:cs typeface="Arial" charset="0"/>
              </a:rPr>
              <a:t>Game</a:t>
            </a:r>
            <a:endParaRPr lang="en-US" altLang="en-US" sz="2000" dirty="0">
              <a:cs typeface="Arial" charset="0"/>
            </a:endParaRPr>
          </a:p>
        </p:txBody>
      </p:sp>
      <p:pic>
        <p:nvPicPr>
          <p:cNvPr id="36867" name="Picture 3" descr="F:\myProject\Robotics\NAO\nao_img\Nao-emotional-robot-thumb-550xauto-4465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694" y="3881104"/>
            <a:ext cx="2485264" cy="2159920"/>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F:\myProject\Robotics\NAO\nao_img\naodanc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6188" y="1498031"/>
            <a:ext cx="3699082" cy="234443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a:t>
            </a:r>
            <a:endParaRPr lang="en-US" dirty="0"/>
          </a:p>
        </p:txBody>
      </p:sp>
      <p:sp>
        <p:nvSpPr>
          <p:cNvPr id="3" name="Content Placeholder 2"/>
          <p:cNvSpPr>
            <a:spLocks noGrp="1"/>
          </p:cNvSpPr>
          <p:nvPr>
            <p:ph idx="1"/>
          </p:nvPr>
        </p:nvSpPr>
        <p:spPr>
          <a:xfrm>
            <a:off x="4855338" y="2082579"/>
            <a:ext cx="3119013" cy="2965876"/>
          </a:xfrm>
        </p:spPr>
        <p:txBody>
          <a:bodyPr/>
          <a:lstStyle/>
          <a:p>
            <a:pPr lvl="1">
              <a:buFontTx/>
              <a:buChar char="•"/>
            </a:pPr>
            <a:r>
              <a:rPr lang="en-US" altLang="en-US" sz="2000" dirty="0" smtClean="0">
                <a:cs typeface="Arial" charset="0"/>
              </a:rPr>
              <a:t>Stand</a:t>
            </a:r>
          </a:p>
          <a:p>
            <a:pPr lvl="1">
              <a:buFontTx/>
              <a:buChar char="•"/>
            </a:pPr>
            <a:endParaRPr lang="en-US" altLang="en-US" sz="2000" dirty="0">
              <a:cs typeface="Arial" charset="0"/>
            </a:endParaRPr>
          </a:p>
          <a:p>
            <a:pPr lvl="1">
              <a:buFontTx/>
              <a:buChar char="•"/>
            </a:pPr>
            <a:r>
              <a:rPr lang="en-US" altLang="en-US" sz="2000" dirty="0" smtClean="0">
                <a:cs typeface="Arial" charset="0"/>
              </a:rPr>
              <a:t>Move around</a:t>
            </a:r>
          </a:p>
          <a:p>
            <a:pPr lvl="1">
              <a:buFontTx/>
              <a:buChar char="•"/>
            </a:pPr>
            <a:endParaRPr lang="en-US" altLang="en-US" sz="2000" dirty="0">
              <a:cs typeface="Arial" charset="0"/>
            </a:endParaRPr>
          </a:p>
          <a:p>
            <a:pPr lvl="1">
              <a:buFontTx/>
              <a:buChar char="•"/>
            </a:pPr>
            <a:r>
              <a:rPr lang="en-US" altLang="en-US" sz="2000" dirty="0" smtClean="0">
                <a:cs typeface="Arial" charset="0"/>
              </a:rPr>
              <a:t>Jump</a:t>
            </a:r>
            <a:endParaRPr lang="en-US" altLang="en-US" sz="2000" dirty="0">
              <a:cs typeface="Arial" charset="0"/>
            </a:endParaRPr>
          </a:p>
          <a:p>
            <a:pPr lvl="1">
              <a:buFontTx/>
              <a:buChar char="•"/>
            </a:pPr>
            <a:endParaRPr lang="en-US" altLang="en-US" sz="2000" dirty="0">
              <a:cs typeface="Arial" charset="0"/>
            </a:endParaRPr>
          </a:p>
          <a:p>
            <a:pPr lvl="1">
              <a:buFontTx/>
              <a:buChar char="•"/>
            </a:pPr>
            <a:r>
              <a:rPr lang="en-US" altLang="en-US" sz="2000" dirty="0">
                <a:cs typeface="Arial" charset="0"/>
              </a:rPr>
              <a:t>P</a:t>
            </a:r>
            <a:r>
              <a:rPr lang="en-US" altLang="en-US" sz="2000" dirty="0" smtClean="0">
                <a:cs typeface="Arial" charset="0"/>
              </a:rPr>
              <a:t>lay soccer: goal</a:t>
            </a:r>
            <a:endParaRPr lang="en-US" altLang="en-US" sz="2000" dirty="0">
              <a:cs typeface="Arial" charset="0"/>
            </a:endParaRPr>
          </a:p>
          <a:p>
            <a:pPr lvl="1">
              <a:buFontTx/>
              <a:buChar char="•"/>
            </a:pPr>
            <a:endParaRPr lang="en-US" altLang="en-US" sz="2000" dirty="0">
              <a:cs typeface="Arial" charset="0"/>
            </a:endParaRPr>
          </a:p>
          <a:p>
            <a:pPr lvl="1">
              <a:buFontTx/>
              <a:buChar char="•"/>
            </a:pPr>
            <a:r>
              <a:rPr lang="en-US" altLang="en-US" sz="2000" dirty="0">
                <a:cs typeface="Arial" charset="0"/>
              </a:rPr>
              <a:t>D</a:t>
            </a:r>
            <a:r>
              <a:rPr lang="en-US" altLang="en-US" sz="2000" dirty="0" smtClean="0">
                <a:cs typeface="Arial" charset="0"/>
              </a:rPr>
              <a:t>ance</a:t>
            </a:r>
            <a:endParaRPr lang="en-US" altLang="en-US" sz="2000" dirty="0">
              <a:cs typeface="Arial" charset="0"/>
            </a:endParaRPr>
          </a:p>
          <a:p>
            <a:endParaRPr lang="en-US" dirty="0"/>
          </a:p>
        </p:txBody>
      </p:sp>
      <p:pic>
        <p:nvPicPr>
          <p:cNvPr id="37890" name="Picture 2" descr="F:\myProject\Robotics\NAO\nao_img\naoki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458" y="2768958"/>
            <a:ext cx="2780024" cy="3195430"/>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D:\junchaoxu\Dropbox\projects\EmotionalBehaviors\RoboTutorBehaviors\executable\slides\img\PSC0213_DR_06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6896" y="1461312"/>
            <a:ext cx="2916752" cy="2361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540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582613" y="433388"/>
            <a:ext cx="8133124" cy="1036637"/>
          </a:xfrm>
        </p:spPr>
        <p:txBody>
          <a:bodyPr/>
          <a:lstStyle/>
          <a:p>
            <a:r>
              <a:rPr lang="en-US" altLang="en-US" dirty="0" smtClean="0"/>
              <a:t> Body Balance </a:t>
            </a:r>
            <a:br>
              <a:rPr lang="en-US" altLang="en-US" dirty="0" smtClean="0"/>
            </a:br>
            <a:r>
              <a:rPr lang="en-US" altLang="en-US" sz="2400" dirty="0" smtClean="0"/>
              <a:t>- Zero Moment Point (ZMP) &amp; </a:t>
            </a:r>
            <a:r>
              <a:rPr lang="en-US" altLang="en-US" sz="2400" dirty="0"/>
              <a:t>Support </a:t>
            </a:r>
            <a:r>
              <a:rPr lang="en-US" altLang="zh-CN" sz="2400" dirty="0" smtClean="0"/>
              <a:t>P</a:t>
            </a:r>
            <a:r>
              <a:rPr lang="en-US" altLang="en-US" sz="2400" dirty="0" smtClean="0"/>
              <a:t>olygon </a:t>
            </a:r>
            <a:endParaRPr lang="en-US" altLang="en-US" sz="2000" dirty="0" smtClean="0"/>
          </a:p>
        </p:txBody>
      </p:sp>
      <p:sp>
        <p:nvSpPr>
          <p:cNvPr id="24579" name="Content Placeholder 2"/>
          <p:cNvSpPr>
            <a:spLocks noGrp="1"/>
          </p:cNvSpPr>
          <p:nvPr>
            <p:ph idx="1"/>
          </p:nvPr>
        </p:nvSpPr>
        <p:spPr>
          <a:xfrm>
            <a:off x="4645874" y="1627979"/>
            <a:ext cx="4379502" cy="4218185"/>
          </a:xfrm>
        </p:spPr>
        <p:txBody>
          <a:bodyPr/>
          <a:lstStyle/>
          <a:p>
            <a:pPr>
              <a:lnSpc>
                <a:spcPct val="200000"/>
              </a:lnSpc>
            </a:pPr>
            <a:r>
              <a:rPr lang="en-US" sz="1800" b="1" dirty="0" smtClean="0"/>
              <a:t>Zero Moment Point</a:t>
            </a:r>
            <a:endParaRPr lang="en-US" sz="1600" dirty="0" smtClean="0"/>
          </a:p>
          <a:p>
            <a:pPr lvl="1">
              <a:lnSpc>
                <a:spcPct val="200000"/>
              </a:lnSpc>
            </a:pPr>
            <a:r>
              <a:rPr lang="en-US" sz="1600" dirty="0" smtClean="0"/>
              <a:t>A point </a:t>
            </a:r>
            <a:r>
              <a:rPr lang="en-US" sz="1600" dirty="0"/>
              <a:t>where the total of vertical inertia and gravity forces equals </a:t>
            </a:r>
            <a:r>
              <a:rPr lang="en-US" sz="1600" dirty="0" smtClean="0"/>
              <a:t>zero</a:t>
            </a:r>
          </a:p>
          <a:p>
            <a:pPr lvl="1">
              <a:lnSpc>
                <a:spcPct val="200000"/>
              </a:lnSpc>
            </a:pPr>
            <a:r>
              <a:rPr lang="en-US" sz="1600" dirty="0" smtClean="0"/>
              <a:t>The center </a:t>
            </a:r>
            <a:r>
              <a:rPr lang="en-US" sz="1600" dirty="0"/>
              <a:t>of </a:t>
            </a:r>
            <a:r>
              <a:rPr lang="en-US" sz="1600" dirty="0" smtClean="0"/>
              <a:t>pressure</a:t>
            </a:r>
          </a:p>
          <a:p>
            <a:pPr>
              <a:lnSpc>
                <a:spcPct val="200000"/>
              </a:lnSpc>
            </a:pPr>
            <a:endParaRPr lang="en-US" sz="1800" dirty="0" smtClean="0"/>
          </a:p>
          <a:p>
            <a:pPr>
              <a:lnSpc>
                <a:spcPct val="200000"/>
              </a:lnSpc>
            </a:pPr>
            <a:r>
              <a:rPr lang="en-US" sz="1800" b="1" dirty="0" smtClean="0"/>
              <a:t>Support Polygon</a:t>
            </a:r>
            <a:endParaRPr lang="en-US" dirty="0" smtClean="0"/>
          </a:p>
          <a:p>
            <a:pPr marL="576263" lvl="2" indent="-195263">
              <a:lnSpc>
                <a:spcPct val="200000"/>
              </a:lnSpc>
              <a:buFontTx/>
              <a:buChar char="•"/>
            </a:pPr>
            <a:r>
              <a:rPr lang="en-US" dirty="0" smtClean="0"/>
              <a:t>For me </a:t>
            </a:r>
            <a:r>
              <a:rPr lang="en-US" dirty="0"/>
              <a:t>is the </a:t>
            </a:r>
            <a:r>
              <a:rPr lang="en-US" altLang="en-US" dirty="0"/>
              <a:t>convex hull </a:t>
            </a:r>
            <a:r>
              <a:rPr lang="en-US" dirty="0" smtClean="0"/>
              <a:t>of my two feet</a:t>
            </a:r>
          </a:p>
          <a:p>
            <a:pPr lvl="1">
              <a:lnSpc>
                <a:spcPct val="200000"/>
              </a:lnSpc>
            </a:pPr>
            <a:r>
              <a:rPr lang="en-US" sz="1600" dirty="0" err="1" smtClean="0"/>
              <a:t>CoM</a:t>
            </a:r>
            <a:r>
              <a:rPr lang="en-US" sz="1600" dirty="0" smtClean="0"/>
              <a:t> </a:t>
            </a:r>
            <a:r>
              <a:rPr lang="en-US" sz="1600" dirty="0"/>
              <a:t>must be inside the support </a:t>
            </a:r>
            <a:r>
              <a:rPr lang="en-US" sz="1600" dirty="0" smtClean="0"/>
              <a:t>polygon</a:t>
            </a:r>
          </a:p>
        </p:txBody>
      </p:sp>
      <p:pic>
        <p:nvPicPr>
          <p:cNvPr id="6" name="Picture 2" descr="http://www.elysium-labs.com/wp-content/uploads/2011/09/Support-are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346" y="1696531"/>
            <a:ext cx="26479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http://www.elysium-labs.com/wp-content/uploads/2011/09/Support-area-3-300x2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498" y="4050166"/>
            <a:ext cx="285750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22628" y="3873415"/>
            <a:ext cx="1592104" cy="523220"/>
          </a:xfrm>
          <a:prstGeom prst="rect">
            <a:avLst/>
          </a:prstGeom>
          <a:noFill/>
        </p:spPr>
        <p:txBody>
          <a:bodyPr wrap="none" rtlCol="0">
            <a:spAutoFit/>
          </a:bodyPr>
          <a:lstStyle/>
          <a:p>
            <a:pPr algn="ctr"/>
            <a:r>
              <a:rPr lang="en-US" sz="1400" b="1" dirty="0" smtClean="0"/>
              <a:t>Center of mass </a:t>
            </a:r>
          </a:p>
          <a:p>
            <a:pPr algn="ctr"/>
            <a:r>
              <a:rPr lang="en-US" sz="1400" b="1" dirty="0" smtClean="0"/>
              <a:t>(</a:t>
            </a:r>
            <a:r>
              <a:rPr lang="en-US" sz="1400" b="1" dirty="0" err="1" smtClean="0"/>
              <a:t>CoM</a:t>
            </a:r>
            <a:r>
              <a:rPr lang="en-US" sz="1400" b="1" dirty="0" smtClean="0"/>
              <a:t>)</a:t>
            </a:r>
            <a:endParaRPr lang="en-US" sz="1400" b="1" dirty="0"/>
          </a:p>
        </p:txBody>
      </p:sp>
      <p:pic>
        <p:nvPicPr>
          <p:cNvPr id="9" name="Picture 4" descr="http://www.elysium-labs.com/wp-content/uploads/2011/09/Support-area-2-300x298.png"/>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611871" y="3081967"/>
            <a:ext cx="1949394" cy="193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2677345" y="4485490"/>
            <a:ext cx="909223" cy="523220"/>
          </a:xfrm>
          <a:prstGeom prst="rect">
            <a:avLst/>
          </a:prstGeom>
          <a:noFill/>
        </p:spPr>
        <p:txBody>
          <a:bodyPr wrap="none" rtlCol="0">
            <a:spAutoFit/>
          </a:bodyPr>
          <a:lstStyle/>
          <a:p>
            <a:pPr algn="ctr"/>
            <a:r>
              <a:rPr lang="en-US" sz="1400" b="1" dirty="0" smtClean="0"/>
              <a:t>Support</a:t>
            </a:r>
          </a:p>
          <a:p>
            <a:pPr algn="ctr"/>
            <a:r>
              <a:rPr lang="en-US" sz="1400" b="1" dirty="0" smtClean="0"/>
              <a:t>Polygon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686075" y="457200"/>
            <a:ext cx="7159625" cy="1045029"/>
          </a:xfrm>
        </p:spPr>
        <p:txBody>
          <a:bodyPr/>
          <a:lstStyle/>
          <a:p>
            <a:r>
              <a:rPr lang="en-US" altLang="en-US" dirty="0" smtClean="0"/>
              <a:t>Walking Balance</a:t>
            </a:r>
            <a:br>
              <a:rPr lang="en-US" altLang="en-US" dirty="0" smtClean="0"/>
            </a:br>
            <a:r>
              <a:rPr lang="en-US" altLang="zh-CN" sz="2800" dirty="0" smtClean="0"/>
              <a:t>- Keep </a:t>
            </a:r>
            <a:r>
              <a:rPr lang="en-US" altLang="zh-CN" sz="2800" dirty="0" err="1" smtClean="0"/>
              <a:t>CoM</a:t>
            </a:r>
            <a:r>
              <a:rPr lang="en-US" altLang="zh-CN" sz="2800" dirty="0" smtClean="0"/>
              <a:t> Inside Support Polygon</a:t>
            </a:r>
            <a:r>
              <a:rPr lang="en-US" altLang="en-US" dirty="0" smtClean="0"/>
              <a:t/>
            </a:r>
            <a:br>
              <a:rPr lang="en-US" altLang="en-US" dirty="0" smtClean="0"/>
            </a:br>
            <a:endParaRPr lang="en-US" altLang="en-US" dirty="0" smtClean="0"/>
          </a:p>
        </p:txBody>
      </p:sp>
      <p:pic>
        <p:nvPicPr>
          <p:cNvPr id="35842" name="Picture 2" descr="E:\Dropbox\projects\EmotionalBehaviors\RoboTutorBehaviors\executable\slides\img\humanoid_macrodyn.png"/>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56347" y="4176547"/>
            <a:ext cx="2259521"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5843" name="Picture 3" descr="E:\Dropbox\projects\EmotionalBehaviors\RoboTutorBehaviors\executable\slides\img\inverted-pendulum.png"/>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515367" y="4232157"/>
            <a:ext cx="1944842"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bwMode="auto">
          <a:xfrm>
            <a:off x="2900063" y="4685697"/>
            <a:ext cx="875764" cy="656823"/>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5" name="Content Placeholder 2"/>
          <p:cNvSpPr txBox="1">
            <a:spLocks/>
          </p:cNvSpPr>
          <p:nvPr/>
        </p:nvSpPr>
        <p:spPr bwMode="auto">
          <a:xfrm>
            <a:off x="5460210" y="3506167"/>
            <a:ext cx="3683790" cy="26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95263" indent="-195263" algn="l" rtl="0" eaLnBrk="0" fontAlgn="base" hangingPunct="0">
              <a:lnSpc>
                <a:spcPts val="2500"/>
              </a:lnSpc>
              <a:spcBef>
                <a:spcPct val="0"/>
              </a:spcBef>
              <a:spcAft>
                <a:spcPct val="0"/>
              </a:spcAft>
              <a:buClr>
                <a:srgbClr val="00A6D6"/>
              </a:buClr>
              <a:buChar char="•"/>
              <a:defRPr sz="2000">
                <a:solidFill>
                  <a:schemeClr val="tx1"/>
                </a:solidFill>
                <a:latin typeface="+mn-lt"/>
                <a:ea typeface="MS PGothic" pitchFamily="34" charset="-128"/>
                <a:cs typeface="MS PGothic" pitchFamily="34" charset="-128"/>
              </a:defRPr>
            </a:lvl1pPr>
            <a:lvl2pPr marL="576263" indent="-190500" algn="l" rtl="0" eaLnBrk="0" fontAlgn="base" hangingPunct="0">
              <a:lnSpc>
                <a:spcPts val="2500"/>
              </a:lnSpc>
              <a:spcBef>
                <a:spcPct val="0"/>
              </a:spcBef>
              <a:spcAft>
                <a:spcPct val="0"/>
              </a:spcAft>
              <a:buClr>
                <a:srgbClr val="00A6D6"/>
              </a:buClr>
              <a:buFont typeface="Times" pitchFamily="18" charset="0"/>
              <a:buChar char="•"/>
              <a:defRPr>
                <a:solidFill>
                  <a:schemeClr val="tx1"/>
                </a:solidFill>
                <a:latin typeface="+mn-lt"/>
                <a:ea typeface="MS PGothic" pitchFamily="34" charset="-128"/>
                <a:cs typeface="MS PGothic" charset="0"/>
              </a:defRPr>
            </a:lvl2pPr>
            <a:lvl3pPr marL="957263" indent="-190500" algn="l" rtl="0" eaLnBrk="0" fontAlgn="base" hangingPunct="0">
              <a:lnSpc>
                <a:spcPts val="2500"/>
              </a:lnSpc>
              <a:spcBef>
                <a:spcPct val="0"/>
              </a:spcBef>
              <a:spcAft>
                <a:spcPct val="0"/>
              </a:spcAft>
              <a:buClr>
                <a:srgbClr val="00A6D6"/>
              </a:buClr>
              <a:buFont typeface="Times" pitchFamily="18" charset="0"/>
              <a:buChar char="•"/>
              <a:defRPr sz="1600">
                <a:solidFill>
                  <a:schemeClr val="tx1"/>
                </a:solidFill>
                <a:latin typeface="+mn-lt"/>
                <a:ea typeface="MS PGothic" pitchFamily="34" charset="-128"/>
                <a:cs typeface="MS PGothic" charset="0"/>
              </a:defRPr>
            </a:lvl3pPr>
            <a:lvl4pPr marL="1338263" indent="-190500" algn="l" rtl="0" eaLnBrk="0" fontAlgn="base" hangingPunct="0">
              <a:lnSpc>
                <a:spcPts val="2500"/>
              </a:lnSpc>
              <a:spcBef>
                <a:spcPct val="0"/>
              </a:spcBef>
              <a:spcAft>
                <a:spcPct val="0"/>
              </a:spcAft>
              <a:buClr>
                <a:schemeClr val="bg2"/>
              </a:buClr>
              <a:buFont typeface="Times" pitchFamily="18" charset="0"/>
              <a:buChar char="•"/>
              <a:defRPr sz="1400">
                <a:solidFill>
                  <a:schemeClr val="tx1"/>
                </a:solidFill>
                <a:latin typeface="+mn-lt"/>
                <a:ea typeface="MS PGothic" pitchFamily="34" charset="-128"/>
                <a:cs typeface="MS PGothic" charset="0"/>
              </a:defRPr>
            </a:lvl4pPr>
            <a:lvl5pPr marL="17192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ea typeface="MS PGothic" pitchFamily="34" charset="-128"/>
                <a:cs typeface="MS PGothic" charset="0"/>
              </a:defRPr>
            </a:lvl5pPr>
            <a:lvl6pPr marL="21764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6pPr>
            <a:lvl7pPr marL="26336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7pPr>
            <a:lvl8pPr marL="30908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8pPr>
            <a:lvl9pPr marL="35480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9pPr>
          </a:lstStyle>
          <a:p>
            <a:pPr>
              <a:lnSpc>
                <a:spcPct val="150000"/>
              </a:lnSpc>
            </a:pPr>
            <a:r>
              <a:rPr lang="en-US" altLang="zh-CN" b="1" kern="0" dirty="0" smtClean="0"/>
              <a:t>Abstraction</a:t>
            </a:r>
          </a:p>
          <a:p>
            <a:pPr lvl="1">
              <a:lnSpc>
                <a:spcPct val="150000"/>
              </a:lnSpc>
            </a:pPr>
            <a:r>
              <a:rPr lang="en-US" altLang="zh-CN" sz="1600" kern="0" dirty="0" smtClean="0"/>
              <a:t>Inverted </a:t>
            </a:r>
            <a:r>
              <a:rPr lang="en-US" altLang="zh-CN" sz="1600" kern="0" dirty="0"/>
              <a:t>pendulum </a:t>
            </a:r>
            <a:r>
              <a:rPr lang="en-US" altLang="zh-CN" sz="1600" kern="0" dirty="0" smtClean="0"/>
              <a:t>cart</a:t>
            </a:r>
          </a:p>
          <a:p>
            <a:pPr lvl="1">
              <a:lnSpc>
                <a:spcPct val="150000"/>
              </a:lnSpc>
            </a:pPr>
            <a:r>
              <a:rPr lang="en-US" sz="1600" dirty="0"/>
              <a:t>Linear Inverted Pendulum Model (LIPM</a:t>
            </a:r>
            <a:r>
              <a:rPr lang="en-US" sz="1600" dirty="0" smtClean="0"/>
              <a:t>): </a:t>
            </a:r>
            <a:r>
              <a:rPr lang="en-US" sz="1600" dirty="0"/>
              <a:t>restrict the </a:t>
            </a:r>
            <a:r>
              <a:rPr lang="en-US" sz="1600" dirty="0" smtClean="0"/>
              <a:t>robot </a:t>
            </a:r>
            <a:r>
              <a:rPr lang="en-US" sz="1600" dirty="0"/>
              <a:t>motion to the X-Y plane and prevent motion in the up down </a:t>
            </a:r>
            <a:r>
              <a:rPr lang="en-US" sz="1600" dirty="0" smtClean="0"/>
              <a:t>direction</a:t>
            </a:r>
          </a:p>
          <a:p>
            <a:pPr lvl="1">
              <a:lnSpc>
                <a:spcPct val="150000"/>
              </a:lnSpc>
            </a:pPr>
            <a:endParaRPr lang="en-US" altLang="zh-CN" sz="1600" kern="0" dirty="0" smtClean="0"/>
          </a:p>
        </p:txBody>
      </p:sp>
      <p:sp>
        <p:nvSpPr>
          <p:cNvPr id="18" name="Content Placeholder 2"/>
          <p:cNvSpPr txBox="1">
            <a:spLocks/>
          </p:cNvSpPr>
          <p:nvPr/>
        </p:nvSpPr>
        <p:spPr bwMode="auto">
          <a:xfrm>
            <a:off x="5460208" y="1587273"/>
            <a:ext cx="3683791" cy="1918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95263" indent="-195263" algn="l" rtl="0" eaLnBrk="0" fontAlgn="base" hangingPunct="0">
              <a:lnSpc>
                <a:spcPts val="2500"/>
              </a:lnSpc>
              <a:spcBef>
                <a:spcPct val="0"/>
              </a:spcBef>
              <a:spcAft>
                <a:spcPct val="0"/>
              </a:spcAft>
              <a:buClr>
                <a:srgbClr val="00A6D6"/>
              </a:buClr>
              <a:buChar char="•"/>
              <a:defRPr sz="2000">
                <a:solidFill>
                  <a:schemeClr val="tx1"/>
                </a:solidFill>
                <a:latin typeface="+mn-lt"/>
                <a:ea typeface="MS PGothic" pitchFamily="34" charset="-128"/>
                <a:cs typeface="MS PGothic" pitchFamily="34" charset="-128"/>
              </a:defRPr>
            </a:lvl1pPr>
            <a:lvl2pPr marL="576263" indent="-190500" algn="l" rtl="0" eaLnBrk="0" fontAlgn="base" hangingPunct="0">
              <a:lnSpc>
                <a:spcPts val="2500"/>
              </a:lnSpc>
              <a:spcBef>
                <a:spcPct val="0"/>
              </a:spcBef>
              <a:spcAft>
                <a:spcPct val="0"/>
              </a:spcAft>
              <a:buClr>
                <a:srgbClr val="00A6D6"/>
              </a:buClr>
              <a:buFont typeface="Times" pitchFamily="18" charset="0"/>
              <a:buChar char="•"/>
              <a:defRPr>
                <a:solidFill>
                  <a:schemeClr val="tx1"/>
                </a:solidFill>
                <a:latin typeface="+mn-lt"/>
                <a:ea typeface="MS PGothic" pitchFamily="34" charset="-128"/>
                <a:cs typeface="MS PGothic" charset="0"/>
              </a:defRPr>
            </a:lvl2pPr>
            <a:lvl3pPr marL="957263" indent="-190500" algn="l" rtl="0" eaLnBrk="0" fontAlgn="base" hangingPunct="0">
              <a:lnSpc>
                <a:spcPts val="2500"/>
              </a:lnSpc>
              <a:spcBef>
                <a:spcPct val="0"/>
              </a:spcBef>
              <a:spcAft>
                <a:spcPct val="0"/>
              </a:spcAft>
              <a:buClr>
                <a:srgbClr val="00A6D6"/>
              </a:buClr>
              <a:buFont typeface="Times" pitchFamily="18" charset="0"/>
              <a:buChar char="•"/>
              <a:defRPr sz="1600">
                <a:solidFill>
                  <a:schemeClr val="tx1"/>
                </a:solidFill>
                <a:latin typeface="+mn-lt"/>
                <a:ea typeface="MS PGothic" pitchFamily="34" charset="-128"/>
                <a:cs typeface="MS PGothic" charset="0"/>
              </a:defRPr>
            </a:lvl3pPr>
            <a:lvl4pPr marL="1338263" indent="-190500" algn="l" rtl="0" eaLnBrk="0" fontAlgn="base" hangingPunct="0">
              <a:lnSpc>
                <a:spcPts val="2500"/>
              </a:lnSpc>
              <a:spcBef>
                <a:spcPct val="0"/>
              </a:spcBef>
              <a:spcAft>
                <a:spcPct val="0"/>
              </a:spcAft>
              <a:buClr>
                <a:schemeClr val="bg2"/>
              </a:buClr>
              <a:buFont typeface="Times" pitchFamily="18" charset="0"/>
              <a:buChar char="•"/>
              <a:defRPr sz="1400">
                <a:solidFill>
                  <a:schemeClr val="tx1"/>
                </a:solidFill>
                <a:latin typeface="+mn-lt"/>
                <a:ea typeface="MS PGothic" pitchFamily="34" charset="-128"/>
                <a:cs typeface="MS PGothic" charset="0"/>
              </a:defRPr>
            </a:lvl4pPr>
            <a:lvl5pPr marL="17192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ea typeface="MS PGothic" pitchFamily="34" charset="-128"/>
                <a:cs typeface="MS PGothic" charset="0"/>
              </a:defRPr>
            </a:lvl5pPr>
            <a:lvl6pPr marL="21764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6pPr>
            <a:lvl7pPr marL="26336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7pPr>
            <a:lvl8pPr marL="30908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8pPr>
            <a:lvl9pPr marL="3548063" indent="-190500" algn="l" rtl="0" eaLnBrk="0" fontAlgn="base" hangingPunct="0">
              <a:lnSpc>
                <a:spcPts val="2500"/>
              </a:lnSpc>
              <a:spcBef>
                <a:spcPct val="0"/>
              </a:spcBef>
              <a:spcAft>
                <a:spcPct val="0"/>
              </a:spcAft>
              <a:buClr>
                <a:schemeClr val="bg2"/>
              </a:buClr>
              <a:buFont typeface="Times" pitchFamily="18" charset="0"/>
              <a:buChar char="•"/>
              <a:defRPr sz="1200">
                <a:solidFill>
                  <a:schemeClr val="tx1"/>
                </a:solidFill>
                <a:latin typeface="+mn-lt"/>
              </a:defRPr>
            </a:lvl9pPr>
          </a:lstStyle>
          <a:p>
            <a:pPr>
              <a:lnSpc>
                <a:spcPct val="150000"/>
              </a:lnSpc>
            </a:pPr>
            <a:r>
              <a:rPr lang="en-US" altLang="zh-CN" b="1" kern="0" dirty="0" smtClean="0"/>
              <a:t>ZMP</a:t>
            </a:r>
          </a:p>
          <a:p>
            <a:pPr lvl="1">
              <a:lnSpc>
                <a:spcPct val="150000"/>
              </a:lnSpc>
            </a:pPr>
            <a:r>
              <a:rPr lang="en-US" altLang="en-US" sz="1600" kern="0" dirty="0" smtClean="0"/>
              <a:t>ZMP is moving during walking</a:t>
            </a:r>
          </a:p>
          <a:p>
            <a:pPr lvl="1">
              <a:lnSpc>
                <a:spcPct val="150000"/>
              </a:lnSpc>
            </a:pPr>
            <a:r>
              <a:rPr lang="en-US" altLang="en-US" sz="1600" kern="0" dirty="0" smtClean="0"/>
              <a:t>Always keep </a:t>
            </a:r>
            <a:r>
              <a:rPr lang="en-US" altLang="en-US" sz="1600" kern="0" dirty="0" err="1" smtClean="0"/>
              <a:t>CoM</a:t>
            </a:r>
            <a:r>
              <a:rPr lang="en-US" altLang="en-US" sz="1600" kern="0" dirty="0" smtClean="0"/>
              <a:t> inside the support polygon during walking</a:t>
            </a:r>
            <a:endParaRPr lang="en-US" altLang="en-US" kern="0" dirty="0" smtClean="0"/>
          </a:p>
        </p:txBody>
      </p:sp>
      <p:pic>
        <p:nvPicPr>
          <p:cNvPr id="35846" name="Picture 6"/>
          <p:cNvPicPr>
            <a:picLocks noChangeAspect="1" noChangeArrowheads="1"/>
          </p:cNvPicPr>
          <p:nvPr/>
        </p:nvPicPr>
        <p:blipFill>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00190" y="1610477"/>
            <a:ext cx="4835176" cy="2327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752074" y="3064794"/>
            <a:ext cx="1045479" cy="307777"/>
          </a:xfrm>
          <a:prstGeom prst="rect">
            <a:avLst/>
          </a:prstGeom>
          <a:noFill/>
        </p:spPr>
        <p:txBody>
          <a:bodyPr wrap="none" rtlCol="0">
            <a:spAutoFit/>
          </a:bodyPr>
          <a:lstStyle/>
          <a:p>
            <a:pPr algn="ctr"/>
            <a:r>
              <a:rPr lang="en-US" sz="1400" b="1" dirty="0" err="1" smtClean="0"/>
              <a:t>CoM</a:t>
            </a:r>
            <a:r>
              <a:rPr lang="en-US" sz="1400" b="1" dirty="0" smtClean="0"/>
              <a:t> Path</a:t>
            </a:r>
            <a:endParaRPr lang="en-US" sz="1400"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smtClean="0"/>
              <a:t>Degree of Freedom</a:t>
            </a:r>
          </a:p>
        </p:txBody>
      </p:sp>
      <p:sp>
        <p:nvSpPr>
          <p:cNvPr id="26627" name="Content Placeholder 2"/>
          <p:cNvSpPr>
            <a:spLocks noGrp="1"/>
          </p:cNvSpPr>
          <p:nvPr>
            <p:ph idx="1"/>
          </p:nvPr>
        </p:nvSpPr>
        <p:spPr>
          <a:xfrm>
            <a:off x="678913" y="1584099"/>
            <a:ext cx="5214938" cy="4069724"/>
          </a:xfrm>
        </p:spPr>
        <p:txBody>
          <a:bodyPr/>
          <a:lstStyle/>
          <a:p>
            <a:pPr>
              <a:spcAft>
                <a:spcPts val="200"/>
              </a:spcAft>
            </a:pPr>
            <a:r>
              <a:rPr lang="en-US" altLang="en-US" dirty="0" smtClean="0">
                <a:cs typeface="Arial" charset="0"/>
              </a:rPr>
              <a:t>A free object has 6 DOFs</a:t>
            </a:r>
          </a:p>
          <a:p>
            <a:pPr lvl="1">
              <a:spcAft>
                <a:spcPts val="200"/>
              </a:spcAft>
            </a:pPr>
            <a:r>
              <a:rPr lang="en-US" altLang="en-US" dirty="0" smtClean="0">
                <a:cs typeface="Arial" charset="0"/>
              </a:rPr>
              <a:t>3 DOFs of Translation (x, y, z)</a:t>
            </a:r>
          </a:p>
          <a:p>
            <a:pPr lvl="1">
              <a:spcAft>
                <a:spcPts val="200"/>
              </a:spcAft>
            </a:pPr>
            <a:r>
              <a:rPr lang="en-US" altLang="en-US" dirty="0" smtClean="0">
                <a:cs typeface="Arial" charset="0"/>
              </a:rPr>
              <a:t>3 DOFs of Rotation (pitch, yaw, roll)</a:t>
            </a:r>
          </a:p>
          <a:p>
            <a:pPr>
              <a:spcAft>
                <a:spcPts val="200"/>
              </a:spcAft>
            </a:pPr>
            <a:endParaRPr lang="en-US" altLang="en-US" dirty="0" smtClean="0">
              <a:cs typeface="Arial" charset="0"/>
            </a:endParaRPr>
          </a:p>
          <a:p>
            <a:pPr>
              <a:spcAft>
                <a:spcPts val="200"/>
              </a:spcAft>
            </a:pPr>
            <a:r>
              <a:rPr lang="en-US" altLang="en-US" dirty="0" smtClean="0">
                <a:cs typeface="Arial" charset="0"/>
              </a:rPr>
              <a:t>Joints reduce DOF; bars cannot move freely</a:t>
            </a:r>
          </a:p>
          <a:p>
            <a:pPr>
              <a:spcAft>
                <a:spcPts val="200"/>
              </a:spcAft>
            </a:pPr>
            <a:endParaRPr lang="en-US" altLang="en-US" dirty="0" smtClean="0">
              <a:cs typeface="Arial" charset="0"/>
            </a:endParaRPr>
          </a:p>
          <a:p>
            <a:pPr>
              <a:spcAft>
                <a:spcPts val="200"/>
              </a:spcAft>
            </a:pPr>
            <a:r>
              <a:rPr lang="en-US" altLang="en-US" dirty="0" smtClean="0">
                <a:cs typeface="Arial" charset="0"/>
              </a:rPr>
              <a:t>Limited by degrees of freedom (DOF)</a:t>
            </a:r>
          </a:p>
          <a:p>
            <a:pPr lvl="1">
              <a:spcAft>
                <a:spcPts val="200"/>
              </a:spcAft>
            </a:pPr>
            <a:r>
              <a:rPr lang="en-US" altLang="en-US" dirty="0" smtClean="0">
                <a:cs typeface="Arial" charset="0"/>
              </a:rPr>
              <a:t>No Wrist Yaw, Wrist Pitch</a:t>
            </a:r>
          </a:p>
          <a:p>
            <a:pPr lvl="1">
              <a:spcAft>
                <a:spcPts val="200"/>
              </a:spcAft>
            </a:pPr>
            <a:r>
              <a:rPr lang="en-US" altLang="en-US" dirty="0" smtClean="0">
                <a:cs typeface="Arial" charset="0"/>
              </a:rPr>
              <a:t>Only two joints (DOFs) for neck (head)</a:t>
            </a:r>
          </a:p>
          <a:p>
            <a:pPr lvl="1">
              <a:spcAft>
                <a:spcPts val="200"/>
              </a:spcAft>
            </a:pPr>
            <a:r>
              <a:rPr lang="en-US" altLang="en-US" dirty="0" smtClean="0">
                <a:cs typeface="Arial" charset="0"/>
              </a:rPr>
              <a:t>No waist joints</a:t>
            </a:r>
          </a:p>
          <a:p>
            <a:pPr lvl="1">
              <a:spcAft>
                <a:spcPts val="200"/>
              </a:spcAft>
            </a:pPr>
            <a:r>
              <a:rPr lang="en-US" altLang="en-US" dirty="0" smtClean="0">
                <a:cs typeface="Arial" charset="0"/>
              </a:rPr>
              <a:t>Fingers are coupled: only 1 active DOF!</a:t>
            </a:r>
          </a:p>
          <a:p>
            <a:endParaRPr lang="en-US" altLang="en-US" dirty="0" smtClean="0">
              <a:cs typeface="Arial" charset="0"/>
            </a:endParaRPr>
          </a:p>
          <a:p>
            <a:endParaRPr lang="en-US" altLang="en-US" dirty="0" smtClean="0"/>
          </a:p>
        </p:txBody>
      </p:sp>
      <p:pic>
        <p:nvPicPr>
          <p:cNvPr id="26628" name="Picture 6" descr="Z:\Dropbox\Uni\Nao\Pict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8886" y="3550701"/>
            <a:ext cx="3175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2" descr="http://upload.wikimedia.org/wikipedia/commons/f/fa/DOF_Degrees_of_freedom_(mechanic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0101" y="830263"/>
            <a:ext cx="2789237"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ULLETTYPE" val="3"/>
  <p:tag name="RESPCOUNTERSTYLE" val="-1"/>
  <p:tag name="INPUTSOURCE" val="1"/>
  <p:tag name="BACKUPMAINTENANCE" val="7"/>
  <p:tag name="ROTATIONINTERVAL" val="2"/>
  <p:tag name="RACERSMAXDISPLAYED" val="5"/>
  <p:tag name="TEAMSINLEADERBOARD" val="5"/>
  <p:tag name="BUBBLEVALUEFORMAT" val="0.0"/>
  <p:tag name="CUSTOMCELLFORECOLOR" val="-16777216"/>
  <p:tag name="CUSTOMCELLBACKCOLOR4" val="-8355712"/>
  <p:tag name="DISPLAYDEVICEID" val="True"/>
  <p:tag name="GRIDSIZE" val="{Width=800, Height=600}"/>
  <p:tag name="CHARTCOLORS" val="0"/>
  <p:tag name="MULTIRESPDIVISOR" val="1"/>
  <p:tag name="INCORRECTPOINTVALUE" val="0"/>
  <p:tag name="AUTOADJUSTPARTRANGE" val="True"/>
  <p:tag name="FIBNUMRESULTS" val="5"/>
  <p:tag name="PRRESPONSE2" val="9"/>
  <p:tag name="PRRESPONSE6" val="5"/>
  <p:tag name="PRRESPONSE10" val="1"/>
  <p:tag name="POWERPOINTVERSION" val="12.0"/>
  <p:tag name="CSVFORMAT" val="0"/>
  <p:tag name="RESPCOUNTERFORMAT" val="0"/>
  <p:tag name="ALLOWDUPLICATES" val="False"/>
  <p:tag name="REVIEWONLY" val="False"/>
  <p:tag name="RACEANIMATIONSPEED" val="3"/>
  <p:tag name="BUBBLENAMEVISIBLE" val="True"/>
  <p:tag name="CUSTOMGRIDBACKCOLOR" val="-722948"/>
  <p:tag name="USESCHEMECOLORS" val="True"/>
  <p:tag name="GRIDROTATIONINTERVAL" val="2"/>
  <p:tag name="POLLINGCYCLE" val="2"/>
  <p:tag name="INCLUDEPPT" val="True"/>
  <p:tag name="REALTIMEBACKUPPATH" val="(None)"/>
  <p:tag name="FIBDISPLAYRESULTS" val="True"/>
  <p:tag name="PRRESPONSE3" val="8"/>
  <p:tag name="PRRESPONSE8" val="3"/>
  <p:tag name="ANSWERNOWSTYLE" val="-1"/>
  <p:tag name="COUNTDOWNSECONDS" val="10"/>
  <p:tag name="AUTOADVANCE" val="True"/>
  <p:tag name="SKIPREMAININGRACESLIDES" val="True"/>
  <p:tag name="BUBBLEGROUPING" val="3"/>
  <p:tag name="CUSTOMCELLBACKCOLOR3" val="-268652"/>
  <p:tag name="AUTOSIZEGRID" val="True"/>
  <p:tag name="RESETCHARTS" val="True"/>
  <p:tag name="REALTIMEBACKUP" val="False"/>
  <p:tag name="FIBINCLUDEOTHER" val="True"/>
  <p:tag name="PRRESPONSE5" val="6"/>
  <p:tag name="ALWAYSOPENPOLL" val="True"/>
  <p:tag name="ANSWERNOWTEXT" val="Answer Now"/>
  <p:tag name="BACKUPSESSIONS" val="True"/>
  <p:tag name="RACEENDPOINTS" val="100"/>
  <p:tag name="DEFAULTNUMTEAMS" val="5"/>
  <p:tag name="DISPLAYDEVICENUMBER" val="True"/>
  <p:tag name="CHARTLABELS" val="1"/>
  <p:tag name="ZEROBASED" val="False"/>
  <p:tag name="PRRESPONSE1" val="10"/>
  <p:tag name="SHOWFLASHWARNING" val="True"/>
  <p:tag name="COUNTDOWNSTYLE" val="-1"/>
  <p:tag name="AUTOUPDATEALIASES" val="True"/>
  <p:tag name="BUBBLESIZEVISIBLE" val="True"/>
  <p:tag name="GRIDOPACITY" val="90"/>
  <p:tag name="ALLOWUSERFEEDBACK" val="True"/>
  <p:tag name="FIBDISPLAYKEYWORDS" val="True"/>
  <p:tag name="SHOWBARVISIBLE" val="True"/>
  <p:tag name="NUMRESPONSES" val="1"/>
  <p:tag name="MAXRESPONDERS" val="5"/>
  <p:tag name="GRIDPOSITION" val="1"/>
  <p:tag name="CHARTSCALE" val="True"/>
  <p:tag name="PRRESPONSE9" val="2"/>
  <p:tag name="CHARTVALUEFORMAT" val="0%"/>
  <p:tag name="CUSTOMCELLBACKCOLOR2" val="-13395457"/>
  <p:tag name="CORRECTPOINTVALUE" val="1"/>
  <p:tag name="USESECONDARYMONITOR" val="True"/>
  <p:tag name="PARTICIPANTSINLEADERBOARD" val="5"/>
  <p:tag name="INCLUDENONRESPONDERS" val="False"/>
  <p:tag name="SAVECSVWITHSESSION" val="True"/>
  <p:tag name="DISPLAYNAME" val="True"/>
  <p:tag name="PRRESPONSE7" val="4"/>
  <p:tag name="GRIDFONTSIZE" val="12"/>
  <p:tag name="STDCHART" val="1"/>
  <p:tag name="RESPTABLESTYLE" val="-1"/>
  <p:tag name="CUSTOMCELLBACKCOLOR1" val="-657956"/>
  <p:tag name="PRRESPONSE4" val="7"/>
  <p:tag name="ADVANCEDSETTINGSVIEW" val="False"/>
  <p:tag name="DELIMITERS" val="3.1"/>
  <p:tag name="EXPANDSHOWBAR" val="True"/>
  <p:tag name="WASPOLLED" val="3645D7B425BB4947B1817EE0CE763E65"/>
  <p:tag name="TPVERSION" val="5"/>
  <p:tag name="TPFULLVERSION" val="5.3.0.3294"/>
  <p:tag name="PPTVERSION" val="14"/>
  <p:tag name="TPOS" val="2"/>
</p:tagLst>
</file>

<file path=ppt/tags/tag10.xml><?xml version="1.0" encoding="utf-8"?>
<p:tagLst xmlns:a="http://schemas.openxmlformats.org/drawingml/2006/main" xmlns:r="http://schemas.openxmlformats.org/officeDocument/2006/relationships" xmlns:p="http://schemas.openxmlformats.org/presentationml/2006/main">
  <p:tag name="TYPE" val="2"/>
  <p:tag name="TPCOUNTDOWNSECONDS" val="15"/>
</p:tagLst>
</file>

<file path=ppt/tags/tag11.xml><?xml version="1.0" encoding="utf-8"?>
<p:tagLst xmlns:a="http://schemas.openxmlformats.org/drawingml/2006/main" xmlns:r="http://schemas.openxmlformats.org/officeDocument/2006/relationships" xmlns:p="http://schemas.openxmlformats.org/presentationml/2006/main">
  <p:tag name="TYPE" val="MultiChoiceSlide"/>
  <p:tag name="RESULTS" val="Which languages are supported on the robot?[;crlf;]3[;]3[;]3[;]False[;]2[;][;crlf;]3.33333333333333[;]4[;]0.942809041582063[;]0.888888888888889[;crlf;]0[;]-1[;]C++ &amp; C#1[;]C++ &amp; C#[;][;crlf;]1[;]-1[;]Java &amp; Python2[;]Java &amp; Python[;][;crlf;]0[;]-1[;]C++ &amp; Java3[;]C++ &amp; Java[;][;crlf;]2[;]1[;]C++ &amp; Python4[;]C++ &amp; Python[;]"/>
  <p:tag name="LIVECHARTING" val="False"/>
  <p:tag name="TPQUESTIONXML" val="﻿&lt;?xml version=&quot;1.0&quot; encoding=&quot;utf-8&quot;?&gt;&#10;&lt;questionlist&gt;&#10;    &lt;properties&gt;&#10;        &lt;guid&gt;1318655B220349A9AD2092EAAF48134B&lt;/guid&gt;&#10;        &lt;description /&gt;&#10;        &lt;date&gt;8/6/2013 1:45:28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AE7E769A4A4248D6AE957F4C9374A383&lt;/guid&gt;&#10;            &lt;repollguid&gt;76E6094647044CBAA9507E754965C77E&lt;/repollguid&gt;&#10;            &lt;sourceid&gt;C2852BA22080401F8B33E7521B7A08C9&lt;/sourceid&gt;&#10;            &lt;questiontext&gt;Which languages are supported on the robot?&lt;/questiontext&gt;&#10;            &lt;showresults&gt;True&lt;/showresults&gt;&#10;            &lt;responsegrid&gt;0&lt;/responsegrid&gt;&#10;            &lt;countdowntimer&gt;False&lt;/countdowntimer&gt;&#10;            &lt;countdowntime&gt;9&lt;/countdowntime&gt;&#10;            &lt;correctvalue&gt;1&lt;/correctvalue&gt;&#10;            &lt;incorrectvalue&gt;0&lt;/incorrectvalue&gt;&#10;            &lt;responselimit&gt;1&lt;/responselimit&gt;&#10;            &lt;bulletstyle&gt;2&lt;/bulletstyle&gt;&#10;            &lt;correctanswerindicator&gt;True&lt;/correctanswerindicator&gt;&#10;            &lt;answers&gt;&#10;                &lt;answer&gt;&#10;                    &lt;guid&gt;A93395255732444FAA5FF246962B03D1&lt;/guid&gt;&#10;                    &lt;answertext&gt;C++ &amp;amp; C#&lt;/answertext&gt;&#10;                    &lt;valuetype&gt;-1&lt;/valuetype&gt;&#10;                &lt;/answer&gt;&#10;                &lt;answer&gt;&#10;                    &lt;guid&gt;8A929BD9777640398BEF8FDFA20A88C3&lt;/guid&gt;&#10;                    &lt;answertext&gt;Java &amp;amp; Python&lt;/answertext&gt;&#10;                    &lt;valuetype&gt;-1&lt;/valuetype&gt;&#10;                &lt;/answer&gt;&#10;                &lt;answer&gt;&#10;                    &lt;guid&gt;BD437AC5A71545F981D7918614C60929&lt;/guid&gt;&#10;                    &lt;answertext&gt;C++ &amp;amp; Java&lt;/answertext&gt;&#10;                    &lt;valuetype&gt;-1&lt;/valuetype&gt;&#10;                &lt;/answer&gt;&#10;                &lt;answer&gt;&#10;                    &lt;guid&gt;8ED9FA10D9904AE6B5A2B922035EE84A&lt;/guid&gt;&#10;                    &lt;answertext&gt;C++ &amp;amp; Python&lt;/answertext&gt;&#10;                    &lt;valuetype&gt;1&lt;/valuetype&gt;&#10;                &lt;/answer&gt;&#10;            &lt;/answers&gt;&#10;        &lt;/multichoice&gt;&#10;    &lt;/questions&gt;&#10;&lt;/questionlist&gt;"/>
  <p:tag name="AUTOOPENPOLL" val="True"/>
  <p:tag name="AUTOFORMATCHART" val="True"/>
  <p:tag name="HASRESULTS" val="False"/>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13.xml><?xml version="1.0" encoding="utf-8"?>
<p:tagLst xmlns:a="http://schemas.openxmlformats.org/drawingml/2006/main" xmlns:r="http://schemas.openxmlformats.org/officeDocument/2006/relationships" xmlns:p="http://schemas.openxmlformats.org/presentationml/2006/main">
  <p:tag name="TYPE" val="0"/>
  <p:tag name="NUMBERFORMAT" val="0"/>
  <p:tag name="DEFINEDCOLORS" val="3,6,10,45,32,50,13,4,9,55,1"/>
  <p:tag name="LABELFORMAT" val="0"/>
  <p:tag name="COLORTYPE" val="SCHEME"/>
</p:tagLst>
</file>

<file path=ppt/tags/tag14.xml><?xml version="1.0" encoding="utf-8"?>
<p:tagLst xmlns:a="http://schemas.openxmlformats.org/drawingml/2006/main" xmlns:r="http://schemas.openxmlformats.org/officeDocument/2006/relationships" xmlns:p="http://schemas.openxmlformats.org/presentationml/2006/main">
  <p:tag name="ISCAI" val="True"/>
  <p:tag name="TYPE" val="1"/>
</p:tagLst>
</file>

<file path=ppt/tags/tag15.xml><?xml version="1.0" encoding="utf-8"?>
<p:tagLst xmlns:a="http://schemas.openxmlformats.org/drawingml/2006/main" xmlns:r="http://schemas.openxmlformats.org/officeDocument/2006/relationships" xmlns:p="http://schemas.openxmlformats.org/presentationml/2006/main">
  <p:tag name="TYPE" val="2"/>
  <p:tag name="TPCOUNTDOWNSECONDS" val="9"/>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Lst>
</file>

<file path=ppt/tags/tag6.xml><?xml version="1.0" encoding="utf-8"?>
<p:tagLst xmlns:a="http://schemas.openxmlformats.org/drawingml/2006/main" xmlns:r="http://schemas.openxmlformats.org/officeDocument/2006/relationships" xmlns:p="http://schemas.openxmlformats.org/presentationml/2006/main">
  <p:tag name="TYPE" val="MultiChoiceSlide"/>
  <p:tag name="RESULTS" val="How many degree-of-freedom does a NAO arm have?[;crlf;]3[;]3[;]3[;]False[;]1[;][;crlf;]2.66666666666667[;]3[;]0.471404520791032[;]0.222222222222222[;crlf;]0[;]-1[;]31[;]3[;][;crlf;]1[;]1[;]62[;]6[;][;crlf;]2[;]-1[;]73[;]7[;][;crlf;]0[;]-1[;]94[;]9[;]"/>
  <p:tag name="LIVECHARTING" val="False"/>
  <p:tag name="TPQUESTIONXML" val="﻿&lt;?xml version=&quot;1.0&quot; encoding=&quot;utf-8&quot;?&gt;&#10;&lt;questionlist&gt;&#10;    &lt;properties&gt;&#10;        &lt;guid&gt;870157C6F63C4516B67F9AF5BC3D3348&lt;/guid&gt;&#10;        &lt;description /&gt;&#10;        &lt;date&gt;12/14/2013 12:26:09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7E25C91D89754D15845BAB91CC2F9963&lt;/guid&gt;&#10;            &lt;repollguid&gt;0CF29CD1F5834130BDAE24021A72CA4D&lt;/repollguid&gt;&#10;            &lt;sourceid&gt;6239CF28900E4080AF15424F112432BF&lt;/sourceid&gt;&#10;            &lt;questiontext&gt;How many degrees of freedom does a NAO arm have?&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correctanswerindicator&gt;True&lt;/correctanswerindicator&gt;&#10;            &lt;answers&gt;&#10;                &lt;answer&gt;&#10;                    &lt;guid&gt;31F8F56288DE4BF3B11B135E715CD747&lt;/guid&gt;&#10;                    &lt;answertext&gt;3&lt;/answertext&gt;&#10;                    &lt;valuetype&gt;-1&lt;/valuetype&gt;&#10;                &lt;/answer&gt;&#10;                &lt;answer&gt;&#10;                    &lt;guid&gt;BCADACF2DD244997B0B4898F9F62483A&lt;/guid&gt;&#10;                    &lt;answertext&gt;6&lt;/answertext&gt;&#10;                    &lt;valuetype&gt;1&lt;/valuetype&gt;&#10;                &lt;/answer&gt;&#10;                &lt;answer&gt;&#10;                    &lt;guid&gt;4E8450BFE3014F53ABDDED2128815AF3&lt;/guid&gt;&#10;                    &lt;answertext&gt;7&lt;/answertext&gt;&#10;                    &lt;valuetype&gt;-1&lt;/valuetype&gt;&#10;                &lt;/answer&gt;&#10;                &lt;answer&gt;&#10;                    &lt;guid&gt;E1AA5FBC3EB743EF8E0279E53DF78FA4&lt;/guid&gt;&#10;                    &lt;answertext&gt;9&lt;/answertext&gt;&#10;                    &lt;valuetype&gt;-1&lt;/valuetype&gt;&#10;                &lt;/answer&gt;&#10;            &lt;/answers&gt;&#10;        &lt;/multichoice&gt;&#10;    &lt;/questions&gt;&#10;&lt;/questionlist&gt;"/>
  <p:tag name="AUTOOPENPOLL" val="True"/>
  <p:tag name="AUTOFORMATCHART" val="True"/>
  <p:tag name="HASRESULTS" val="False"/>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LABELFORMAT" val="0"/>
  <p:tag name="NUMBERFORMAT" val="0"/>
</p:tagLst>
</file>

<file path=ppt/tags/tag9.xml><?xml version="1.0" encoding="utf-8"?>
<p:tagLst xmlns:a="http://schemas.openxmlformats.org/drawingml/2006/main" xmlns:r="http://schemas.openxmlformats.org/officeDocument/2006/relationships" xmlns:p="http://schemas.openxmlformats.org/presentationml/2006/main">
  <p:tag name="ISCAI" val="True"/>
  <p:tag name="TYPE" val="1"/>
</p:tagLst>
</file>

<file path=ppt/theme/theme1.xml><?xml version="1.0" encoding="utf-8"?>
<a:theme xmlns:a="http://schemas.openxmlformats.org/drawingml/2006/main" name="text">
  <a:themeElements>
    <a:clrScheme name="">
      <a:dk1>
        <a:srgbClr val="000000"/>
      </a:dk1>
      <a:lt1>
        <a:srgbClr val="FFFFFF"/>
      </a:lt1>
      <a:dk2>
        <a:srgbClr val="000000"/>
      </a:dk2>
      <a:lt2>
        <a:srgbClr val="108BD9"/>
      </a:lt2>
      <a:accent1>
        <a:srgbClr val="ADC610"/>
      </a:accent1>
      <a:accent2>
        <a:srgbClr val="002B60"/>
      </a:accent2>
      <a:accent3>
        <a:srgbClr val="FFFFFF"/>
      </a:accent3>
      <a:accent4>
        <a:srgbClr val="000000"/>
      </a:accent4>
      <a:accent5>
        <a:srgbClr val="D3DFAA"/>
      </a:accent5>
      <a:accent6>
        <a:srgbClr val="002656"/>
      </a:accent6>
      <a:hlink>
        <a:srgbClr val="A10058"/>
      </a:hlink>
      <a:folHlink>
        <a:srgbClr val="66BCAA"/>
      </a:folHlink>
    </a:clrScheme>
    <a:fontScheme name="text">
      <a:majorFont>
        <a:latin typeface="Bookman Old Style"/>
        <a:ea typeface=""/>
        <a:cs typeface=""/>
      </a:majorFont>
      <a:minorFont>
        <a:latin typeface="Tahoma"/>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text 1">
        <a:dk1>
          <a:srgbClr val="000000"/>
        </a:dk1>
        <a:lt1>
          <a:srgbClr val="FFFFFF"/>
        </a:lt1>
        <a:dk2>
          <a:srgbClr val="000000"/>
        </a:dk2>
        <a:lt2>
          <a:srgbClr val="108BD9"/>
        </a:lt2>
        <a:accent1>
          <a:srgbClr val="C1C700"/>
        </a:accent1>
        <a:accent2>
          <a:srgbClr val="003B74"/>
        </a:accent2>
        <a:accent3>
          <a:srgbClr val="FFFFFF"/>
        </a:accent3>
        <a:accent4>
          <a:srgbClr val="000000"/>
        </a:accent4>
        <a:accent5>
          <a:srgbClr val="DDE0AA"/>
        </a:accent5>
        <a:accent6>
          <a:srgbClr val="003568"/>
        </a:accent6>
        <a:hlink>
          <a:srgbClr val="C2006E"/>
        </a:hlink>
        <a:folHlink>
          <a:srgbClr val="7FC6B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16406</TotalTime>
  <Words>3401</Words>
  <Application>Microsoft Office PowerPoint</Application>
  <PresentationFormat>On-screen Show (4:3)</PresentationFormat>
  <Paragraphs>664</Paragraphs>
  <Slides>17</Slides>
  <Notes>16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19" baseType="lpstr">
      <vt:lpstr>text</vt:lpstr>
      <vt:lpstr>Microsoft Graph Chart</vt:lpstr>
      <vt:lpstr>Overview</vt:lpstr>
      <vt:lpstr>Processing - from input to output</vt:lpstr>
      <vt:lpstr>Effectors</vt:lpstr>
      <vt:lpstr>Head</vt:lpstr>
      <vt:lpstr>Arm</vt:lpstr>
      <vt:lpstr>Leg</vt:lpstr>
      <vt:lpstr> Body Balance  - Zero Moment Point (ZMP) &amp; Support Polygon </vt:lpstr>
      <vt:lpstr>Walking Balance - Keep CoM Inside Support Polygon </vt:lpstr>
      <vt:lpstr>Degree of Freedom</vt:lpstr>
      <vt:lpstr>How many degrees of freedom does a NAO arm have?</vt:lpstr>
      <vt:lpstr>DOF Quiz Answer</vt:lpstr>
      <vt:lpstr>Programming</vt:lpstr>
      <vt:lpstr>Programming languages</vt:lpstr>
      <vt:lpstr>Programming languages</vt:lpstr>
      <vt:lpstr>Which languages are supported on the robot?</vt:lpstr>
      <vt:lpstr>Robotutor Project</vt:lpstr>
      <vt:lpstr>Thank you for your attention!</vt:lpstr>
    </vt:vector>
  </TitlesOfParts>
  <Company>biwilderd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Missie en Visie TU Delft</dc:title>
  <dc:creator>Bianca Wighman</dc:creator>
  <cp:lastModifiedBy>Junchaoxu</cp:lastModifiedBy>
  <cp:revision>1819</cp:revision>
  <cp:lastPrinted>2010-08-18T11:28:56Z</cp:lastPrinted>
  <dcterms:created xsi:type="dcterms:W3CDTF">2011-02-22T09:03:58Z</dcterms:created>
  <dcterms:modified xsi:type="dcterms:W3CDTF">2014-01-08T13:36:43Z</dcterms:modified>
</cp:coreProperties>
</file>